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91"/>
  </p:notesMasterIdLst>
  <p:sldIdLst>
    <p:sldId id="256" r:id="rId2"/>
    <p:sldId id="257" r:id="rId3"/>
    <p:sldId id="258" r:id="rId4"/>
    <p:sldId id="260" r:id="rId5"/>
    <p:sldId id="297" r:id="rId6"/>
    <p:sldId id="259" r:id="rId7"/>
    <p:sldId id="321" r:id="rId8"/>
    <p:sldId id="380" r:id="rId9"/>
    <p:sldId id="320" r:id="rId10"/>
    <p:sldId id="322" r:id="rId11"/>
    <p:sldId id="323" r:id="rId12"/>
    <p:sldId id="324" r:id="rId13"/>
    <p:sldId id="325" r:id="rId14"/>
    <p:sldId id="326" r:id="rId15"/>
    <p:sldId id="261" r:id="rId16"/>
    <p:sldId id="262" r:id="rId17"/>
    <p:sldId id="360" r:id="rId18"/>
    <p:sldId id="361" r:id="rId19"/>
    <p:sldId id="296" r:id="rId20"/>
    <p:sldId id="339" r:id="rId21"/>
    <p:sldId id="340" r:id="rId22"/>
    <p:sldId id="342" r:id="rId23"/>
    <p:sldId id="343" r:id="rId24"/>
    <p:sldId id="344" r:id="rId25"/>
    <p:sldId id="341" r:id="rId26"/>
    <p:sldId id="302" r:id="rId27"/>
    <p:sldId id="305" r:id="rId28"/>
    <p:sldId id="299" r:id="rId29"/>
    <p:sldId id="303" r:id="rId30"/>
    <p:sldId id="345" r:id="rId31"/>
    <p:sldId id="306" r:id="rId32"/>
    <p:sldId id="307" r:id="rId33"/>
    <p:sldId id="304" r:id="rId34"/>
    <p:sldId id="309" r:id="rId35"/>
    <p:sldId id="310" r:id="rId36"/>
    <p:sldId id="311" r:id="rId37"/>
    <p:sldId id="312" r:id="rId38"/>
    <p:sldId id="308" r:id="rId39"/>
    <p:sldId id="314" r:id="rId40"/>
    <p:sldId id="313" r:id="rId41"/>
    <p:sldId id="315" r:id="rId42"/>
    <p:sldId id="316" r:id="rId43"/>
    <p:sldId id="346" r:id="rId44"/>
    <p:sldId id="347" r:id="rId45"/>
    <p:sldId id="317" r:id="rId46"/>
    <p:sldId id="319" r:id="rId47"/>
    <p:sldId id="318" r:id="rId48"/>
    <p:sldId id="383" r:id="rId49"/>
    <p:sldId id="327" r:id="rId50"/>
    <p:sldId id="329" r:id="rId51"/>
    <p:sldId id="365" r:id="rId52"/>
    <p:sldId id="366" r:id="rId53"/>
    <p:sldId id="369" r:id="rId54"/>
    <p:sldId id="373" r:id="rId55"/>
    <p:sldId id="372" r:id="rId56"/>
    <p:sldId id="371" r:id="rId57"/>
    <p:sldId id="374" r:id="rId58"/>
    <p:sldId id="376" r:id="rId59"/>
    <p:sldId id="364" r:id="rId60"/>
    <p:sldId id="328" r:id="rId61"/>
    <p:sldId id="331" r:id="rId62"/>
    <p:sldId id="332" r:id="rId63"/>
    <p:sldId id="334" r:id="rId64"/>
    <p:sldId id="335" r:id="rId65"/>
    <p:sldId id="336" r:id="rId66"/>
    <p:sldId id="337" r:id="rId67"/>
    <p:sldId id="348" r:id="rId68"/>
    <p:sldId id="349" r:id="rId69"/>
    <p:sldId id="263" r:id="rId70"/>
    <p:sldId id="353" r:id="rId71"/>
    <p:sldId id="350" r:id="rId72"/>
    <p:sldId id="351" r:id="rId73"/>
    <p:sldId id="356" r:id="rId74"/>
    <p:sldId id="354" r:id="rId75"/>
    <p:sldId id="355" r:id="rId76"/>
    <p:sldId id="377" r:id="rId77"/>
    <p:sldId id="357" r:id="rId78"/>
    <p:sldId id="358" r:id="rId79"/>
    <p:sldId id="359" r:id="rId80"/>
    <p:sldId id="352" r:id="rId81"/>
    <p:sldId id="382" r:id="rId82"/>
    <p:sldId id="381" r:id="rId83"/>
    <p:sldId id="362" r:id="rId84"/>
    <p:sldId id="264" r:id="rId85"/>
    <p:sldId id="363" r:id="rId86"/>
    <p:sldId id="275" r:id="rId87"/>
    <p:sldId id="300" r:id="rId88"/>
    <p:sldId id="301" r:id="rId89"/>
    <p:sldId id="378" r:id="rId90"/>
  </p:sldIdLst>
  <p:sldSz cx="9144000" cy="5143500" type="screen16x9"/>
  <p:notesSz cx="6858000" cy="9144000"/>
  <p:embeddedFontLst>
    <p:embeddedFont>
      <p:font typeface="Nunito Light" pitchFamily="2" charset="0"/>
      <p:regular r:id="rId92"/>
      <p:italic r:id="rId93"/>
    </p:embeddedFont>
    <p:embeddedFont>
      <p:font typeface="Open Sans" panose="020B0606030504020204" pitchFamily="34" charset="0"/>
      <p:regular r:id="rId94"/>
      <p:bold r:id="rId95"/>
      <p:italic r:id="rId96"/>
      <p:boldItalic r:id="rId97"/>
    </p:embeddedFont>
    <p:embeddedFont>
      <p:font typeface="Sora" panose="020B0604020202020204" charset="0"/>
      <p:regular r:id="rId98"/>
      <p:bold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DDCBEA-369D-4F9E-B566-DAEAE9346CF8}">
  <a:tblStyle styleId="{61DDCBEA-369D-4F9E-B566-DAEAE9346C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024CA1-02C7-4A98-8CEE-9997C9E95DD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41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625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815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301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400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703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282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968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22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82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756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122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277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632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339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4035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2045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3641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13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73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12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33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480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84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59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32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 name="Google Shape;13;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8" name="Google Shape;18;p2"/>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2"/>
        <p:cNvGrpSpPr/>
        <p:nvPr/>
      </p:nvGrpSpPr>
      <p:grpSpPr>
        <a:xfrm>
          <a:off x="0" y="0"/>
          <a:ext cx="0" cy="0"/>
          <a:chOff x="0" y="0"/>
          <a:chExt cx="0" cy="0"/>
        </a:xfrm>
      </p:grpSpPr>
      <p:sp>
        <p:nvSpPr>
          <p:cNvPr id="123" name="Google Shape;123;p13"/>
          <p:cNvSpPr txBox="1">
            <a:spLocks noGrp="1"/>
          </p:cNvSpPr>
          <p:nvPr>
            <p:ph type="title" hasCustomPrompt="1"/>
          </p:nvPr>
        </p:nvSpPr>
        <p:spPr>
          <a:xfrm>
            <a:off x="720000"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2" hasCustomPrompt="1"/>
          </p:nvPr>
        </p:nvSpPr>
        <p:spPr>
          <a:xfrm>
            <a:off x="720000"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3" hasCustomPrompt="1"/>
          </p:nvPr>
        </p:nvSpPr>
        <p:spPr>
          <a:xfrm>
            <a:off x="2709178"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4" hasCustomPrompt="1"/>
          </p:nvPr>
        </p:nvSpPr>
        <p:spPr>
          <a:xfrm>
            <a:off x="2709178"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5" hasCustomPrompt="1"/>
          </p:nvPr>
        </p:nvSpPr>
        <p:spPr>
          <a:xfrm>
            <a:off x="4698355" y="1404675"/>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6" hasCustomPrompt="1"/>
          </p:nvPr>
        </p:nvSpPr>
        <p:spPr>
          <a:xfrm>
            <a:off x="4698355" y="3066688"/>
            <a:ext cx="761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7"/>
          </p:nvPr>
        </p:nvSpPr>
        <p:spPr>
          <a:xfrm>
            <a:off x="2709178"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2" name="Google Shape;132;p13"/>
          <p:cNvSpPr txBox="1">
            <a:spLocks noGrp="1"/>
          </p:cNvSpPr>
          <p:nvPr>
            <p:ph type="subTitle" idx="9"/>
          </p:nvPr>
        </p:nvSpPr>
        <p:spPr>
          <a:xfrm>
            <a:off x="720000"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3" name="Google Shape;133;p13"/>
          <p:cNvSpPr txBox="1">
            <a:spLocks noGrp="1"/>
          </p:cNvSpPr>
          <p:nvPr>
            <p:ph type="subTitle" idx="13"/>
          </p:nvPr>
        </p:nvSpPr>
        <p:spPr>
          <a:xfrm>
            <a:off x="2709178"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4" name="Google Shape;134;p13"/>
          <p:cNvSpPr txBox="1">
            <a:spLocks noGrp="1"/>
          </p:cNvSpPr>
          <p:nvPr>
            <p:ph type="subTitle" idx="14"/>
          </p:nvPr>
        </p:nvSpPr>
        <p:spPr>
          <a:xfrm>
            <a:off x="4698355" y="3514248"/>
            <a:ext cx="15939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5" name="Google Shape;135;p13"/>
          <p:cNvGrpSpPr/>
          <p:nvPr/>
        </p:nvGrpSpPr>
        <p:grpSpPr>
          <a:xfrm>
            <a:off x="518850" y="392550"/>
            <a:ext cx="8106300" cy="4358400"/>
            <a:chOff x="518850" y="392550"/>
            <a:chExt cx="8106300" cy="4358400"/>
          </a:xfrm>
        </p:grpSpPr>
        <p:grpSp>
          <p:nvGrpSpPr>
            <p:cNvPr id="136" name="Google Shape;136;p13"/>
            <p:cNvGrpSpPr/>
            <p:nvPr/>
          </p:nvGrpSpPr>
          <p:grpSpPr>
            <a:xfrm>
              <a:off x="518850" y="392550"/>
              <a:ext cx="8106300" cy="396000"/>
              <a:chOff x="518850" y="385283"/>
              <a:chExt cx="8106300" cy="396000"/>
            </a:xfrm>
          </p:grpSpPr>
          <p:cxnSp>
            <p:nvCxnSpPr>
              <p:cNvPr id="137" name="Google Shape;137;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9" name="Google Shape;139;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0" name="Google Shape;140;p13"/>
            <p:cNvGrpSpPr/>
            <p:nvPr/>
          </p:nvGrpSpPr>
          <p:grpSpPr>
            <a:xfrm rot="10800000">
              <a:off x="518850" y="4354950"/>
              <a:ext cx="8106300" cy="396000"/>
              <a:chOff x="518850" y="385283"/>
              <a:chExt cx="8106300" cy="396000"/>
            </a:xfrm>
          </p:grpSpPr>
          <p:cxnSp>
            <p:nvCxnSpPr>
              <p:cNvPr id="141" name="Google Shape;141;p1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43" name="Google Shape;143;p1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44" name="Google Shape;144;p13"/>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901850"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5"/>
          <p:cNvSpPr txBox="1">
            <a:spLocks noGrp="1"/>
          </p:cNvSpPr>
          <p:nvPr>
            <p:ph type="subTitle" idx="2"/>
          </p:nvPr>
        </p:nvSpPr>
        <p:spPr>
          <a:xfrm>
            <a:off x="3473632"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5"/>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5"/>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2" name="Google Shape;162;p15"/>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3" name="Google Shape;163;p15"/>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68" name="Google Shape;168;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2" name="Google Shape;172;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73" name="Google Shape;173;p1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4"/>
        <p:cNvGrpSpPr/>
        <p:nvPr/>
      </p:nvGrpSpPr>
      <p:grpSpPr>
        <a:xfrm>
          <a:off x="0" y="0"/>
          <a:ext cx="0" cy="0"/>
          <a:chOff x="0" y="0"/>
          <a:chExt cx="0" cy="0"/>
        </a:xfrm>
      </p:grpSpPr>
      <p:sp>
        <p:nvSpPr>
          <p:cNvPr id="175" name="Google Shape;175;p16"/>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2"/>
          </p:nvPr>
        </p:nvSpPr>
        <p:spPr>
          <a:xfrm>
            <a:off x="5614906"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3"/>
          </p:nvPr>
        </p:nvSpPr>
        <p:spPr>
          <a:xfrm>
            <a:off x="2321754"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6"/>
          <p:cNvSpPr txBox="1">
            <a:spLocks noGrp="1"/>
          </p:cNvSpPr>
          <p:nvPr>
            <p:ph type="subTitle" idx="4"/>
          </p:nvPr>
        </p:nvSpPr>
        <p:spPr>
          <a:xfrm>
            <a:off x="5614906"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6"/>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6"/>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6"/>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6"/>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87" name="Google Shape;187;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91" name="Google Shape;191;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92" name="Google Shape;192;p1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3"/>
        <p:cNvGrpSpPr/>
        <p:nvPr/>
      </p:nvGrpSpPr>
      <p:grpSpPr>
        <a:xfrm>
          <a:off x="0" y="0"/>
          <a:ext cx="0" cy="0"/>
          <a:chOff x="0" y="0"/>
          <a:chExt cx="0" cy="0"/>
        </a:xfrm>
      </p:grpSpPr>
      <p:sp>
        <p:nvSpPr>
          <p:cNvPr id="194" name="Google Shape;194;p17"/>
          <p:cNvSpPr txBox="1">
            <a:spLocks noGrp="1"/>
          </p:cNvSpPr>
          <p:nvPr>
            <p:ph type="subTitle" idx="1"/>
          </p:nvPr>
        </p:nvSpPr>
        <p:spPr>
          <a:xfrm>
            <a:off x="720000" y="1710171"/>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17"/>
          <p:cNvSpPr txBox="1">
            <a:spLocks noGrp="1"/>
          </p:cNvSpPr>
          <p:nvPr>
            <p:ph type="subTitle" idx="2"/>
          </p:nvPr>
        </p:nvSpPr>
        <p:spPr>
          <a:xfrm>
            <a:off x="3490950"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17"/>
          <p:cNvSpPr txBox="1">
            <a:spLocks noGrp="1"/>
          </p:cNvSpPr>
          <p:nvPr>
            <p:ph type="subTitle" idx="3"/>
          </p:nvPr>
        </p:nvSpPr>
        <p:spPr>
          <a:xfrm>
            <a:off x="720000" y="3498800"/>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7"/>
          <p:cNvSpPr txBox="1">
            <a:spLocks noGrp="1"/>
          </p:cNvSpPr>
          <p:nvPr>
            <p:ph type="subTitle" idx="4"/>
          </p:nvPr>
        </p:nvSpPr>
        <p:spPr>
          <a:xfrm>
            <a:off x="3490950"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5"/>
          </p:nvPr>
        </p:nvSpPr>
        <p:spPr>
          <a:xfrm>
            <a:off x="6268669" y="1710149"/>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6"/>
          </p:nvPr>
        </p:nvSpPr>
        <p:spPr>
          <a:xfrm>
            <a:off x="6268669" y="3498796"/>
            <a:ext cx="21621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7"/>
          </p:nvPr>
        </p:nvSpPr>
        <p:spPr>
          <a:xfrm>
            <a:off x="72000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1" name="Google Shape;201;p17"/>
          <p:cNvSpPr txBox="1">
            <a:spLocks noGrp="1"/>
          </p:cNvSpPr>
          <p:nvPr>
            <p:ph type="subTitle" idx="8"/>
          </p:nvPr>
        </p:nvSpPr>
        <p:spPr>
          <a:xfrm>
            <a:off x="3490950"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17"/>
          <p:cNvSpPr txBox="1">
            <a:spLocks noGrp="1"/>
          </p:cNvSpPr>
          <p:nvPr>
            <p:ph type="subTitle" idx="9"/>
          </p:nvPr>
        </p:nvSpPr>
        <p:spPr>
          <a:xfrm>
            <a:off x="6268669" y="1017725"/>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3" name="Google Shape;203;p17"/>
          <p:cNvSpPr txBox="1">
            <a:spLocks noGrp="1"/>
          </p:cNvSpPr>
          <p:nvPr>
            <p:ph type="subTitle" idx="13"/>
          </p:nvPr>
        </p:nvSpPr>
        <p:spPr>
          <a:xfrm>
            <a:off x="72000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4" name="Google Shape;204;p17"/>
          <p:cNvSpPr txBox="1">
            <a:spLocks noGrp="1"/>
          </p:cNvSpPr>
          <p:nvPr>
            <p:ph type="subTitle" idx="14"/>
          </p:nvPr>
        </p:nvSpPr>
        <p:spPr>
          <a:xfrm>
            <a:off x="3490950"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5" name="Google Shape;205;p17"/>
          <p:cNvSpPr txBox="1">
            <a:spLocks noGrp="1"/>
          </p:cNvSpPr>
          <p:nvPr>
            <p:ph type="subTitle" idx="15"/>
          </p:nvPr>
        </p:nvSpPr>
        <p:spPr>
          <a:xfrm>
            <a:off x="6268669" y="2803097"/>
            <a:ext cx="21621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6" name="Google Shape;206;p17"/>
          <p:cNvGrpSpPr/>
          <p:nvPr/>
        </p:nvGrpSpPr>
        <p:grpSpPr>
          <a:xfrm>
            <a:off x="518850" y="392550"/>
            <a:ext cx="8106300" cy="4358400"/>
            <a:chOff x="518850" y="392550"/>
            <a:chExt cx="8106300" cy="4358400"/>
          </a:xfrm>
        </p:grpSpPr>
        <p:grpSp>
          <p:nvGrpSpPr>
            <p:cNvPr id="207" name="Google Shape;207;p17"/>
            <p:cNvGrpSpPr/>
            <p:nvPr/>
          </p:nvGrpSpPr>
          <p:grpSpPr>
            <a:xfrm>
              <a:off x="518850" y="392550"/>
              <a:ext cx="8106300" cy="396000"/>
              <a:chOff x="518850" y="385283"/>
              <a:chExt cx="8106300" cy="396000"/>
            </a:xfrm>
          </p:grpSpPr>
          <p:cxnSp>
            <p:nvCxnSpPr>
              <p:cNvPr id="208" name="Google Shape;208;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0" name="Google Shape;210;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11" name="Google Shape;211;p17"/>
            <p:cNvGrpSpPr/>
            <p:nvPr/>
          </p:nvGrpSpPr>
          <p:grpSpPr>
            <a:xfrm rot="10800000">
              <a:off x="518850" y="4354950"/>
              <a:ext cx="8106300" cy="396000"/>
              <a:chOff x="518850" y="385283"/>
              <a:chExt cx="8106300" cy="396000"/>
            </a:xfrm>
          </p:grpSpPr>
          <p:cxnSp>
            <p:nvCxnSpPr>
              <p:cNvPr id="212" name="Google Shape;212;p1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1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14" name="Google Shape;214;p1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215" name="Google Shape;215;p17"/>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18"/>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p:nvPr/>
        </p:nvSpPr>
        <p:spPr>
          <a:xfrm>
            <a:off x="3982500" y="3611950"/>
            <a:ext cx="4448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4" name="Google Shape;224;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8" name="Google Shape;228;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4" name="Google Shape;234;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8" name="Google Shape;238;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1910411" y="3196997"/>
              <a:ext cx="46022" cy="46081"/>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7101050" y="2622025"/>
                <a:ext cx="349775" cy="229850"/>
              </a:xfrm>
              <a:custGeom>
                <a:avLst/>
                <a:gdLst/>
                <a:ahLst/>
                <a:cxnLst/>
                <a:rect l="l" t="t" r="r" b="b"/>
                <a:pathLst>
                  <a:path w="13991" h="9194" extrusionOk="0">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7448000" y="2694150"/>
                <a:ext cx="2825" cy="76100"/>
              </a:xfrm>
              <a:custGeom>
                <a:avLst/>
                <a:gdLst/>
                <a:ahLst/>
                <a:cxnLst/>
                <a:rect l="l" t="t" r="r" b="b"/>
                <a:pathLst>
                  <a:path w="113" h="3044" extrusionOk="0">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19"/>
            <p:cNvSpPr/>
            <p:nvPr/>
          </p:nvSpPr>
          <p:spPr>
            <a:xfrm>
              <a:off x="1925692" y="2196479"/>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344335" y="3571324"/>
                <a:ext cx="36238" cy="35522"/>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8251948" y="3571324"/>
                <a:ext cx="36318" cy="35522"/>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8376830" y="3208544"/>
                <a:ext cx="53999" cy="54796"/>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003284" y="3902326"/>
                <a:ext cx="295642" cy="127193"/>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6998107" y="3897627"/>
                <a:ext cx="305996" cy="136273"/>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6969355" y="3873495"/>
                <a:ext cx="48106" cy="48106"/>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282596" y="3887114"/>
                <a:ext cx="591125" cy="551940"/>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7277420" y="3882176"/>
                <a:ext cx="589692" cy="561099"/>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7236801" y="3869592"/>
                <a:ext cx="627364" cy="551781"/>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250102" y="3865769"/>
                <a:ext cx="588895" cy="561258"/>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643863" y="3925423"/>
                <a:ext cx="134600" cy="135078"/>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7895061" y="4209673"/>
                <a:ext cx="304483"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7890681" y="4205293"/>
                <a:ext cx="314040" cy="48106"/>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895061" y="4136560"/>
                <a:ext cx="175219" cy="25885"/>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7890681" y="4132100"/>
                <a:ext cx="184060"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895061" y="4064163"/>
                <a:ext cx="175219"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890681" y="4059703"/>
                <a:ext cx="184060"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475415" y="3969546"/>
                <a:ext cx="156025" cy="115326"/>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7471035" y="3964369"/>
                <a:ext cx="164786" cy="125680"/>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7437744" y="4085587"/>
                <a:ext cx="231369" cy="192900"/>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7433283" y="4080411"/>
                <a:ext cx="240209" cy="202537"/>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532361" y="4141737"/>
                <a:ext cx="42132" cy="80601"/>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527901" y="4137277"/>
                <a:ext cx="51769" cy="89521"/>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17" name="Google Shape;517;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21" name="Google Shape;521;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8233235" y="2755955"/>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5475412" y="3604065"/>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8311913" y="3834088"/>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8015063" y="1953753"/>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8015063" y="2047230"/>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8044097" y="2018709"/>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950107" y="2018709"/>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972309" y="2041936"/>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969121" y="2039032"/>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8038859" y="1975898"/>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8035159" y="1972653"/>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7972309" y="1975898"/>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969121" y="1972653"/>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8038859" y="2041936"/>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8035159" y="2039032"/>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355158" y="2208282"/>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739149" y="2773380"/>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6637773" y="1860275"/>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622459" y="2287528"/>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6619783" y="2282746"/>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175621" y="2313943"/>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6172490" y="2310755"/>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6359445" y="2342407"/>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356257" y="2338764"/>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6631966" y="2285421"/>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6629290" y="2280127"/>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338003" y="2218302"/>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334359" y="2214658"/>
              <a:ext cx="88241"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7468997" y="2075239"/>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465297" y="2072051"/>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7587296" y="2272214"/>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7583596" y="2269026"/>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6112258" y="2077573"/>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6086412"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6083224" y="2047742"/>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314016"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310315" y="2047742"/>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6194635" y="2159722"/>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191504" y="2156022"/>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49223" y="2065163"/>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446035" y="2062032"/>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930332" y="1988081"/>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927144" y="1984893"/>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987888" y="2066757"/>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7051250" y="2066757"/>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7114100" y="2066757"/>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5743641" y="2204582"/>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5740453" y="2201451"/>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5914201" y="2279045"/>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5854027" y="2279045"/>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794878" y="2279045"/>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7974415" y="2277337"/>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7970715" y="2274035"/>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7946406" y="2402126"/>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42706" y="2398938"/>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7741005" y="2150215"/>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737817" y="2147027"/>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7784272" y="2170538"/>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902835" y="3774116"/>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894162" y="2528850"/>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5890974" y="2525662"/>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5995041" y="2636047"/>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91341" y="2632916"/>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933520" y="2560559"/>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6930332" y="2556859"/>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5893081" y="3731363"/>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5889950" y="3727662"/>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6431802" y="4215089"/>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6428614" y="4211958"/>
              <a:ext cx="1044666"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6691628" y="4215089"/>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6687927" y="4211958"/>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160554" y="2782355"/>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7157423" y="2779167"/>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7228186" y="2854200"/>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7592078"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7624243" y="2824084"/>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7653334"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7471104" y="2903842"/>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7471104" y="2947677"/>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7471104" y="2991456"/>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7453171" y="3091309"/>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7231374" y="3221734"/>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7231374" y="3178411"/>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7231374" y="3134575"/>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17761" y="3341114"/>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7245607" y="3341114"/>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7245607" y="3390756"/>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7337490" y="2894335"/>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7333790" y="2890065"/>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7250389" y="2883404"/>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7249819" y="2879875"/>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7464272" y="3113853"/>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7461084" y="3111177"/>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7495925" y="3135657"/>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7492224" y="3132469"/>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7504920" y="3149434"/>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7501219" y="3146246"/>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7526553" y="3166797"/>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7523422" y="3163097"/>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7495412" y="3128939"/>
              <a:ext cx="49188" cy="55905"/>
            </a:xfrm>
            <a:custGeom>
              <a:avLst/>
              <a:gdLst/>
              <a:ahLst/>
              <a:cxnLst/>
              <a:rect l="l" t="t" r="r" b="b"/>
              <a:pathLst>
                <a:path w="864" h="982" extrusionOk="0">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7493818" y="3127231"/>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7482205" y="3116130"/>
              <a:ext cx="19072" cy="18502"/>
            </a:xfrm>
            <a:custGeom>
              <a:avLst/>
              <a:gdLst/>
              <a:ahLst/>
              <a:cxnLst/>
              <a:rect l="l" t="t" r="r" b="b"/>
              <a:pathLst>
                <a:path w="335" h="325" extrusionOk="0">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7481123" y="3114536"/>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487499" y="3121937"/>
              <a:ext cx="18502" cy="18218"/>
            </a:xfrm>
            <a:custGeom>
              <a:avLst/>
              <a:gdLst/>
              <a:ahLst/>
              <a:cxnLst/>
              <a:rect l="l" t="t" r="r" b="b"/>
              <a:pathLst>
                <a:path w="325" h="320" extrusionOk="0">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7485905" y="3120115"/>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6932439" y="3332119"/>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6929251" y="3328419"/>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6626671" y="3327906"/>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6623483" y="3324718"/>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6695328" y="3411877"/>
              <a:ext cx="136290" cy="100937"/>
            </a:xfrm>
            <a:custGeom>
              <a:avLst/>
              <a:gdLst/>
              <a:ahLst/>
              <a:cxnLst/>
              <a:rect l="l" t="t" r="r" b="b"/>
              <a:pathLst>
                <a:path w="2394" h="1773" extrusionOk="0">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6692140" y="3408689"/>
              <a:ext cx="142667" cy="107768"/>
            </a:xfrm>
            <a:custGeom>
              <a:avLst/>
              <a:gdLst/>
              <a:ahLst/>
              <a:cxnLst/>
              <a:rect l="l" t="t" r="r" b="b"/>
              <a:pathLst>
                <a:path w="2506" h="1893" extrusionOk="0">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6695328" y="3425597"/>
              <a:ext cx="136290" cy="37232"/>
            </a:xfrm>
            <a:custGeom>
              <a:avLst/>
              <a:gdLst/>
              <a:ahLst/>
              <a:cxnLst/>
              <a:rect l="l" t="t" r="r" b="b"/>
              <a:pathLst>
                <a:path w="2394" h="654" extrusionOk="0">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6693734" y="3422409"/>
              <a:ext cx="139479" cy="43381"/>
            </a:xfrm>
            <a:custGeom>
              <a:avLst/>
              <a:gdLst/>
              <a:ahLst/>
              <a:cxnLst/>
              <a:rect l="l" t="t" r="r" b="b"/>
              <a:pathLst>
                <a:path w="2450" h="762" extrusionOk="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6732275" y="3079126"/>
              <a:ext cx="373973" cy="201817"/>
            </a:xfrm>
            <a:custGeom>
              <a:avLst/>
              <a:gdLst/>
              <a:ahLst/>
              <a:cxnLst/>
              <a:rect l="l" t="t" r="r" b="b"/>
              <a:pathLst>
                <a:path w="6569" h="3545" extrusionOk="0">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6732275" y="3083908"/>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6728575" y="3080720"/>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6793531" y="3145164"/>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6942971" y="3145164"/>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6793531" y="3208526"/>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6893328" y="3175280"/>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6793531" y="3175280"/>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6931926" y="3208526"/>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6732275" y="2787650"/>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6728575" y="2783949"/>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6997395"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7035424"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7073452" y="2799263"/>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6833154" y="2829891"/>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6829966" y="2826703"/>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6851656" y="2848393"/>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6848468" y="2845205"/>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6915018" y="2877939"/>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6909724" y="2906973"/>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6906536" y="2903842"/>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6131273" y="2776548"/>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6127572" y="2773360"/>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6317204" y="2829094"/>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6322441" y="2825678"/>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6370547" y="2912780"/>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6366846" y="2909649"/>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6386885" y="2864731"/>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6383697" y="2861031"/>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6246953" y="3037967"/>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6243765" y="3034779"/>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6246953" y="3133038"/>
              <a:ext cx="324843" cy="58638"/>
            </a:xfrm>
            <a:custGeom>
              <a:avLst/>
              <a:gdLst/>
              <a:ahLst/>
              <a:cxnLst/>
              <a:rect l="l" t="t" r="r" b="b"/>
              <a:pathLst>
                <a:path w="5706" h="1030" extrusionOk="0">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6243765" y="3129850"/>
              <a:ext cx="331731" cy="65526"/>
            </a:xfrm>
            <a:custGeom>
              <a:avLst/>
              <a:gdLst/>
              <a:ahLst/>
              <a:cxnLst/>
              <a:rect l="l" t="t" r="r" b="b"/>
              <a:pathLst>
                <a:path w="5827" h="1151" extrusionOk="0">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6362576" y="3211714"/>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6608682" y="2809681"/>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6608682" y="2809681"/>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6131273" y="3328419"/>
              <a:ext cx="460564" cy="268880"/>
            </a:xfrm>
            <a:custGeom>
              <a:avLst/>
              <a:gdLst/>
              <a:ahLst/>
              <a:cxnLst/>
              <a:rect l="l" t="t" r="r" b="b"/>
              <a:pathLst>
                <a:path w="8090" h="4723" extrusionOk="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6466643" y="3355346"/>
              <a:ext cx="71903" cy="201248"/>
            </a:xfrm>
            <a:custGeom>
              <a:avLst/>
              <a:gdLst/>
              <a:ahLst/>
              <a:cxnLst/>
              <a:rect l="l" t="t" r="r" b="b"/>
              <a:pathLst>
                <a:path w="1263" h="3535" extrusionOk="0">
                  <a:moveTo>
                    <a:pt x="0" y="1"/>
                  </a:moveTo>
                  <a:lnTo>
                    <a:pt x="0" y="3535"/>
                  </a:lnTo>
                  <a:lnTo>
                    <a:pt x="1262" y="353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6463455" y="3352158"/>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6365252" y="3443017"/>
              <a:ext cx="71846" cy="113575"/>
            </a:xfrm>
            <a:custGeom>
              <a:avLst/>
              <a:gdLst/>
              <a:ahLst/>
              <a:cxnLst/>
              <a:rect l="l" t="t" r="r" b="b"/>
              <a:pathLst>
                <a:path w="1262" h="1995" extrusionOk="0">
                  <a:moveTo>
                    <a:pt x="0" y="1"/>
                  </a:moveTo>
                  <a:lnTo>
                    <a:pt x="0" y="1995"/>
                  </a:lnTo>
                  <a:lnTo>
                    <a:pt x="1262" y="199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6362064" y="3439829"/>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61861" y="3355346"/>
              <a:ext cx="71390" cy="194416"/>
            </a:xfrm>
            <a:custGeom>
              <a:avLst/>
              <a:gdLst/>
              <a:ahLst/>
              <a:cxnLst/>
              <a:rect l="l" t="t" r="r" b="b"/>
              <a:pathLst>
                <a:path w="1254" h="3415" extrusionOk="0">
                  <a:moveTo>
                    <a:pt x="1" y="1"/>
                  </a:moveTo>
                  <a:lnTo>
                    <a:pt x="1" y="3414"/>
                  </a:lnTo>
                  <a:lnTo>
                    <a:pt x="1253" y="3414"/>
                  </a:lnTo>
                  <a:lnTo>
                    <a:pt x="12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6458161" y="3352158"/>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6359958" y="3443017"/>
              <a:ext cx="71903" cy="106744"/>
            </a:xfrm>
            <a:custGeom>
              <a:avLst/>
              <a:gdLst/>
              <a:ahLst/>
              <a:cxnLst/>
              <a:rect l="l" t="t" r="r" b="b"/>
              <a:pathLst>
                <a:path w="1263" h="1875" extrusionOk="0">
                  <a:moveTo>
                    <a:pt x="1" y="1"/>
                  </a:moveTo>
                  <a:lnTo>
                    <a:pt x="1" y="1874"/>
                  </a:lnTo>
                  <a:lnTo>
                    <a:pt x="1262" y="1874"/>
                  </a:lnTo>
                  <a:lnTo>
                    <a:pt x="1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6356770" y="3439829"/>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263292" y="3494765"/>
              <a:ext cx="71903" cy="62395"/>
            </a:xfrm>
            <a:custGeom>
              <a:avLst/>
              <a:gdLst/>
              <a:ahLst/>
              <a:cxnLst/>
              <a:rect l="l" t="t" r="r" b="b"/>
              <a:pathLst>
                <a:path w="1263" h="1096" extrusionOk="0">
                  <a:moveTo>
                    <a:pt x="1" y="1"/>
                  </a:moveTo>
                  <a:lnTo>
                    <a:pt x="1" y="1095"/>
                  </a:lnTo>
                  <a:lnTo>
                    <a:pt x="1263" y="109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6260161" y="3491577"/>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6258054" y="3494765"/>
              <a:ext cx="71846" cy="58182"/>
            </a:xfrm>
            <a:custGeom>
              <a:avLst/>
              <a:gdLst/>
              <a:ahLst/>
              <a:cxnLst/>
              <a:rect l="l" t="t" r="r" b="b"/>
              <a:pathLst>
                <a:path w="1262" h="1022" extrusionOk="0">
                  <a:moveTo>
                    <a:pt x="0" y="1"/>
                  </a:moveTo>
                  <a:lnTo>
                    <a:pt x="0" y="1021"/>
                  </a:lnTo>
                  <a:lnTo>
                    <a:pt x="1262" y="1021"/>
                  </a:lnTo>
                  <a:lnTo>
                    <a:pt x="1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6254866" y="3491577"/>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6166113" y="3528069"/>
              <a:ext cx="71903" cy="29091"/>
            </a:xfrm>
            <a:custGeom>
              <a:avLst/>
              <a:gdLst/>
              <a:ahLst/>
              <a:cxnLst/>
              <a:rect l="l" t="t" r="r" b="b"/>
              <a:pathLst>
                <a:path w="1263" h="511" extrusionOk="0">
                  <a:moveTo>
                    <a:pt x="1" y="0"/>
                  </a:moveTo>
                  <a:lnTo>
                    <a:pt x="1" y="510"/>
                  </a:lnTo>
                  <a:lnTo>
                    <a:pt x="1263" y="510"/>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6162470" y="3524369"/>
              <a:ext cx="78734" cy="35923"/>
            </a:xfrm>
            <a:custGeom>
              <a:avLst/>
              <a:gdLst/>
              <a:ahLst/>
              <a:cxnLst/>
              <a:rect l="l" t="t" r="r" b="b"/>
              <a:pathLst>
                <a:path w="1383" h="631" extrusionOk="0">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6160876" y="3528069"/>
              <a:ext cx="71846" cy="26985"/>
            </a:xfrm>
            <a:custGeom>
              <a:avLst/>
              <a:gdLst/>
              <a:ahLst/>
              <a:cxnLst/>
              <a:rect l="l" t="t" r="r" b="b"/>
              <a:pathLst>
                <a:path w="1262" h="474" extrusionOk="0">
                  <a:moveTo>
                    <a:pt x="0" y="0"/>
                  </a:moveTo>
                  <a:lnTo>
                    <a:pt x="0" y="473"/>
                  </a:lnTo>
                  <a:lnTo>
                    <a:pt x="1262" y="473"/>
                  </a:lnTo>
                  <a:lnTo>
                    <a:pt x="1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6157176" y="3524369"/>
              <a:ext cx="78734" cy="34386"/>
            </a:xfrm>
            <a:custGeom>
              <a:avLst/>
              <a:gdLst/>
              <a:ahLst/>
              <a:cxnLst/>
              <a:rect l="l" t="t" r="r" b="b"/>
              <a:pathLst>
                <a:path w="1383" h="604" extrusionOk="0">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6176190" y="3382729"/>
              <a:ext cx="163731" cy="111184"/>
            </a:xfrm>
            <a:custGeom>
              <a:avLst/>
              <a:gdLst/>
              <a:ahLst/>
              <a:cxnLst/>
              <a:rect l="l" t="t" r="r" b="b"/>
              <a:pathLst>
                <a:path w="2876" h="1953" extrusionOk="0">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6297108" y="3363259"/>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7410929" y="3726638"/>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5696618" y="4217195"/>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130550" y="1678250"/>
            <a:ext cx="43002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7" name="Google Shape;27;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1" name="Google Shape;31;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4" name="Google Shape;34;p4"/>
          <p:cNvGrpSpPr/>
          <p:nvPr/>
        </p:nvGrpSpPr>
        <p:grpSpPr>
          <a:xfrm>
            <a:off x="518850" y="392550"/>
            <a:ext cx="8106300" cy="4358400"/>
            <a:chOff x="518850" y="392550"/>
            <a:chExt cx="8106300" cy="4358400"/>
          </a:xfrm>
        </p:grpSpPr>
        <p:grpSp>
          <p:nvGrpSpPr>
            <p:cNvPr id="35" name="Google Shape;35;p4"/>
            <p:cNvGrpSpPr/>
            <p:nvPr/>
          </p:nvGrpSpPr>
          <p:grpSpPr>
            <a:xfrm>
              <a:off x="518850" y="392550"/>
              <a:ext cx="8106300" cy="396000"/>
              <a:chOff x="518850" y="385283"/>
              <a:chExt cx="8106300" cy="396000"/>
            </a:xfrm>
          </p:grpSpPr>
          <p:cxnSp>
            <p:nvCxnSpPr>
              <p:cNvPr id="36" name="Google Shape;36;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8" name="Google Shape;38;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39" name="Google Shape;39;p4"/>
            <p:cNvGrpSpPr/>
            <p:nvPr/>
          </p:nvGrpSpPr>
          <p:grpSpPr>
            <a:xfrm rot="10800000">
              <a:off x="518850" y="4354950"/>
              <a:ext cx="8106300" cy="396000"/>
              <a:chOff x="518850" y="385283"/>
              <a:chExt cx="8106300" cy="396000"/>
            </a:xfrm>
          </p:grpSpPr>
          <p:cxnSp>
            <p:nvCxnSpPr>
              <p:cNvPr id="40" name="Google Shape;40;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42" name="Google Shape;42;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43" name="Google Shape;43;p4"/>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672296"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2"/>
          </p:nvPr>
        </p:nvSpPr>
        <p:spPr>
          <a:xfrm>
            <a:off x="720000"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3"/>
          </p:nvPr>
        </p:nvSpPr>
        <p:spPr>
          <a:xfrm>
            <a:off x="720000"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8" name="Google Shape;48;p5"/>
          <p:cNvSpPr txBox="1">
            <a:spLocks noGrp="1"/>
          </p:cNvSpPr>
          <p:nvPr>
            <p:ph type="subTitle" idx="4"/>
          </p:nvPr>
        </p:nvSpPr>
        <p:spPr>
          <a:xfrm>
            <a:off x="3672293"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3" name="Google Shape;53;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7" name="Google Shape;57;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58" name="Google Shape;58;p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2" name="Google Shape;72;p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7"/>
          <p:cNvSpPr>
            <a:spLocks noGrp="1"/>
          </p:cNvSpPr>
          <p:nvPr>
            <p:ph type="pic" idx="2"/>
          </p:nvPr>
        </p:nvSpPr>
        <p:spPr>
          <a:xfrm>
            <a:off x="5019725" y="965076"/>
            <a:ext cx="2203500" cy="3213300"/>
          </a:xfrm>
          <a:prstGeom prst="rect">
            <a:avLst/>
          </a:prstGeom>
          <a:noFill/>
          <a:ln w="19050" cap="flat" cmpd="sng">
            <a:solidFill>
              <a:schemeClr val="dk1"/>
            </a:solidFill>
            <a:prstDash val="solid"/>
            <a:round/>
            <a:headEnd type="none" w="sm" len="sm"/>
            <a:tailEnd type="none" w="sm" len="sm"/>
          </a:ln>
        </p:spPr>
      </p:sp>
      <p:grpSp>
        <p:nvGrpSpPr>
          <p:cNvPr id="74" name="Google Shape;74;p7"/>
          <p:cNvGrpSpPr/>
          <p:nvPr/>
        </p:nvGrpSpPr>
        <p:grpSpPr>
          <a:xfrm>
            <a:off x="518850" y="392550"/>
            <a:ext cx="8106300" cy="4358400"/>
            <a:chOff x="518850" y="392550"/>
            <a:chExt cx="8106300" cy="4358400"/>
          </a:xfrm>
        </p:grpSpPr>
        <p:grpSp>
          <p:nvGrpSpPr>
            <p:cNvPr id="75" name="Google Shape;75;p7"/>
            <p:cNvGrpSpPr/>
            <p:nvPr/>
          </p:nvGrpSpPr>
          <p:grpSpPr>
            <a:xfrm>
              <a:off x="518850" y="392550"/>
              <a:ext cx="8106300" cy="396000"/>
              <a:chOff x="518850" y="385283"/>
              <a:chExt cx="8106300" cy="396000"/>
            </a:xfrm>
          </p:grpSpPr>
          <p:cxnSp>
            <p:nvCxnSpPr>
              <p:cNvPr id="76" name="Google Shape;76;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78" name="Google Shape;78;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79" name="Google Shape;79;p7"/>
            <p:cNvGrpSpPr/>
            <p:nvPr/>
          </p:nvGrpSpPr>
          <p:grpSpPr>
            <a:xfrm rot="10800000">
              <a:off x="518850" y="4354950"/>
              <a:ext cx="8106300" cy="396000"/>
              <a:chOff x="518850" y="385283"/>
              <a:chExt cx="8106300" cy="396000"/>
            </a:xfrm>
          </p:grpSpPr>
          <p:cxnSp>
            <p:nvCxnSpPr>
              <p:cNvPr id="80" name="Google Shape;80;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2" name="Google Shape;82;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9" name="Google Shape;89;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93" name="Google Shape;93;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222639"/>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339439"/>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1" name="Google Shape;101;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5" name="Google Shape;105;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a:spLocks noGrp="1"/>
          </p:cNvSpPr>
          <p:nvPr>
            <p:ph type="pic" idx="2"/>
          </p:nvPr>
        </p:nvSpPr>
        <p:spPr>
          <a:xfrm>
            <a:off x="0" y="0"/>
            <a:ext cx="9144000" cy="5143500"/>
          </a:xfrm>
          <a:prstGeom prst="rect">
            <a:avLst/>
          </a:prstGeom>
          <a:noFill/>
          <a:ln>
            <a:noFill/>
          </a:ln>
        </p:spPr>
      </p:sp>
      <p:sp>
        <p:nvSpPr>
          <p:cNvPr id="108" name="Google Shape;10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txBox="1">
            <a:spLocks noGrp="1"/>
          </p:cNvSpPr>
          <p:nvPr>
            <p:ph type="title" hasCustomPrompt="1"/>
          </p:nvPr>
        </p:nvSpPr>
        <p:spPr>
          <a:xfrm>
            <a:off x="3110500" y="1782613"/>
            <a:ext cx="5320200" cy="932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4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2" name="Google Shape;112;p11"/>
          <p:cNvGrpSpPr/>
          <p:nvPr/>
        </p:nvGrpSpPr>
        <p:grpSpPr>
          <a:xfrm>
            <a:off x="518850" y="392550"/>
            <a:ext cx="8106300" cy="4358400"/>
            <a:chOff x="518850" y="392550"/>
            <a:chExt cx="8106300" cy="4358400"/>
          </a:xfrm>
        </p:grpSpPr>
        <p:grpSp>
          <p:nvGrpSpPr>
            <p:cNvPr id="113" name="Google Shape;113;p11"/>
            <p:cNvGrpSpPr/>
            <p:nvPr/>
          </p:nvGrpSpPr>
          <p:grpSpPr>
            <a:xfrm>
              <a:off x="518850" y="392550"/>
              <a:ext cx="8106300" cy="396000"/>
              <a:chOff x="518850" y="385283"/>
              <a:chExt cx="8106300" cy="396000"/>
            </a:xfrm>
          </p:grpSpPr>
          <p:cxnSp>
            <p:nvCxnSpPr>
              <p:cNvPr id="114" name="Google Shape;114;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5" name="Google Shape;115;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16" name="Google Shape;116;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17" name="Google Shape;117;p11"/>
            <p:cNvGrpSpPr/>
            <p:nvPr/>
          </p:nvGrpSpPr>
          <p:grpSpPr>
            <a:xfrm rot="10800000">
              <a:off x="518850" y="4354950"/>
              <a:ext cx="8106300" cy="396000"/>
              <a:chOff x="518850" y="385283"/>
              <a:chExt cx="8106300" cy="396000"/>
            </a:xfrm>
          </p:grpSpPr>
          <p:cxnSp>
            <p:nvCxnSpPr>
              <p:cNvPr id="118" name="Google Shape;118;p11"/>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11"/>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20" name="Google Shape;120;p11"/>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esseLovesGrace/CN_Spectru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hyperlink" Target="mailto:Fengdi.Huang@edu.rtu.lv"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hyperlink" Target="https://github.com/JesseLovesGrace/CN_Spectrum" TargetMode="External"/><Relationship Id="rId4" Type="http://schemas.openxmlformats.org/officeDocument/2006/relationships/hyperlink" Target="mailto:Zhen.Pan@edu.rtu.lv"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900" dirty="0"/>
              <a:t>Introduction to Digital Humanities</a:t>
            </a:r>
            <a:endParaRPr sz="3700" b="0" dirty="0"/>
          </a:p>
        </p:txBody>
      </p:sp>
      <p:sp>
        <p:nvSpPr>
          <p:cNvPr id="711" name="Google Shape;711;p24"/>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Presentation</a:t>
            </a:r>
          </a:p>
          <a:p>
            <a:pPr marL="0" lvl="0" indent="0" algn="l" rtl="0">
              <a:spcBef>
                <a:spcPts val="0"/>
              </a:spcBef>
              <a:spcAft>
                <a:spcPts val="0"/>
              </a:spcAft>
              <a:buNone/>
            </a:pPr>
            <a:r>
              <a:rPr lang="en" dirty="0"/>
              <a:t>Fengdi Huang &amp; Zhen Pan</a:t>
            </a:r>
          </a:p>
        </p:txBody>
      </p:sp>
      <p:grpSp>
        <p:nvGrpSpPr>
          <p:cNvPr id="712" name="Google Shape;712;p24"/>
          <p:cNvGrpSpPr/>
          <p:nvPr/>
        </p:nvGrpSpPr>
        <p:grpSpPr>
          <a:xfrm>
            <a:off x="5148240" y="1213448"/>
            <a:ext cx="3374953" cy="2676564"/>
            <a:chOff x="5148240" y="1213448"/>
            <a:chExt cx="3374953" cy="2676564"/>
          </a:xfrm>
        </p:grpSpPr>
        <p:grpSp>
          <p:nvGrpSpPr>
            <p:cNvPr id="713" name="Google Shape;713;p24"/>
            <p:cNvGrpSpPr/>
            <p:nvPr/>
          </p:nvGrpSpPr>
          <p:grpSpPr>
            <a:xfrm>
              <a:off x="8384122" y="2614871"/>
              <a:ext cx="139071" cy="139071"/>
              <a:chOff x="5448853" y="3419595"/>
              <a:chExt cx="78736" cy="78736"/>
            </a:xfrm>
          </p:grpSpPr>
          <p:sp>
            <p:nvSpPr>
              <p:cNvPr id="714" name="Google Shape;714;p24"/>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6756905" y="3331665"/>
              <a:ext cx="323574" cy="155533"/>
            </a:xfrm>
            <a:custGeom>
              <a:avLst/>
              <a:gdLst/>
              <a:ahLst/>
              <a:cxnLst/>
              <a:rect l="l" t="t" r="r" b="b"/>
              <a:pathLst>
                <a:path w="5484" h="2636" extrusionOk="0">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6048099" y="1992822"/>
              <a:ext cx="6608" cy="77235"/>
            </a:xfrm>
            <a:custGeom>
              <a:avLst/>
              <a:gdLst/>
              <a:ahLst/>
              <a:cxnLst/>
              <a:rect l="l" t="t" r="r" b="b"/>
              <a:pathLst>
                <a:path w="112" h="1309" extrusionOk="0">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6344236" y="1821005"/>
              <a:ext cx="327350" cy="131400"/>
            </a:xfrm>
            <a:custGeom>
              <a:avLst/>
              <a:gdLst/>
              <a:ahLst/>
              <a:cxnLst/>
              <a:rect l="l" t="t" r="r" b="b"/>
              <a:pathLst>
                <a:path w="5548" h="2227" extrusionOk="0">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7379802" y="2174552"/>
              <a:ext cx="423171" cy="165917"/>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7580708" y="2958941"/>
              <a:ext cx="85437" cy="160430"/>
            </a:xfrm>
            <a:custGeom>
              <a:avLst/>
              <a:gdLst/>
              <a:ahLst/>
              <a:cxnLst/>
              <a:rect l="l" t="t" r="r" b="b"/>
              <a:pathLst>
                <a:path w="1448" h="2719" extrusionOk="0">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8240247" y="1261064"/>
              <a:ext cx="108448" cy="108389"/>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6505138" y="1371577"/>
              <a:ext cx="121547" cy="121075"/>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442194" y="1567291"/>
              <a:ext cx="33986" cy="33160"/>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509517" y="1499968"/>
              <a:ext cx="33986" cy="33160"/>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442194" y="1499968"/>
              <a:ext cx="33986" cy="33160"/>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509517" y="1567291"/>
              <a:ext cx="33986" cy="33160"/>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7173999" y="2893271"/>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7173999" y="2988502"/>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7203028"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7107797"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7130750" y="2983015"/>
              <a:ext cx="25784" cy="26315"/>
            </a:xfrm>
            <a:custGeom>
              <a:avLst/>
              <a:gdLst/>
              <a:ahLst/>
              <a:cxnLst/>
              <a:rect l="l" t="t" r="r" b="b"/>
              <a:pathLst>
                <a:path w="437" h="446" extrusionOk="0">
                  <a:moveTo>
                    <a:pt x="1" y="446"/>
                  </a:moveTo>
                  <a:lnTo>
                    <a:pt x="43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7126914" y="2979592"/>
              <a:ext cx="33986" cy="33573"/>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7198072" y="2915692"/>
              <a:ext cx="26374" cy="26315"/>
            </a:xfrm>
            <a:custGeom>
              <a:avLst/>
              <a:gdLst/>
              <a:ahLst/>
              <a:cxnLst/>
              <a:rect l="l" t="t" r="r" b="b"/>
              <a:pathLst>
                <a:path w="447" h="446" extrusionOk="0">
                  <a:moveTo>
                    <a:pt x="1" y="446"/>
                  </a:moveTo>
                  <a:lnTo>
                    <a:pt x="446"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7194237" y="2912270"/>
              <a:ext cx="33986" cy="33042"/>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7130750" y="2915692"/>
              <a:ext cx="25784" cy="26315"/>
            </a:xfrm>
            <a:custGeom>
              <a:avLst/>
              <a:gdLst/>
              <a:ahLst/>
              <a:cxnLst/>
              <a:rect l="l" t="t" r="r" b="b"/>
              <a:pathLst>
                <a:path w="437" h="446" extrusionOk="0">
                  <a:moveTo>
                    <a:pt x="1" y="0"/>
                  </a:moveTo>
                  <a:lnTo>
                    <a:pt x="437"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7126914" y="2912270"/>
              <a:ext cx="33986" cy="33042"/>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7198072" y="2983015"/>
              <a:ext cx="26374" cy="26315"/>
            </a:xfrm>
            <a:custGeom>
              <a:avLst/>
              <a:gdLst/>
              <a:ahLst/>
              <a:cxnLst/>
              <a:rect l="l" t="t" r="r" b="b"/>
              <a:pathLst>
                <a:path w="447" h="446" extrusionOk="0">
                  <a:moveTo>
                    <a:pt x="1" y="0"/>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194237" y="2979592"/>
              <a:ext cx="33986" cy="33573"/>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401705" y="1879536"/>
              <a:ext cx="52572" cy="52041"/>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8286210" y="1697806"/>
              <a:ext cx="47144" cy="47675"/>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222723" y="3615765"/>
              <a:ext cx="33455" cy="33455"/>
            </a:xfrm>
            <a:custGeom>
              <a:avLst/>
              <a:gdLst/>
              <a:ahLst/>
              <a:cxnLst/>
              <a:rect l="l" t="t" r="r" b="b"/>
              <a:pathLst>
                <a:path w="567" h="567" extrusionOk="0">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649591" y="1243540"/>
              <a:ext cx="33455" cy="32865"/>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6843404" y="1371577"/>
              <a:ext cx="517872" cy="515688"/>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731226" y="2764939"/>
              <a:ext cx="652517" cy="651101"/>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349677" y="3784338"/>
              <a:ext cx="1411122" cy="6608"/>
            </a:xfrm>
            <a:custGeom>
              <a:avLst/>
              <a:gdLst/>
              <a:ahLst/>
              <a:cxnLst/>
              <a:rect l="l" t="t" r="r" b="b"/>
              <a:pathLst>
                <a:path w="23916" h="112" extrusionOk="0">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5615133" y="3875734"/>
              <a:ext cx="879679" cy="6608"/>
            </a:xfrm>
            <a:custGeom>
              <a:avLst/>
              <a:gdLst/>
              <a:ahLst/>
              <a:cxnLst/>
              <a:rect l="l" t="t" r="r" b="b"/>
              <a:pathLst>
                <a:path w="14909" h="112" extrusionOk="0">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7107207" y="3142854"/>
              <a:ext cx="958508" cy="662902"/>
            </a:xfrm>
            <a:custGeom>
              <a:avLst/>
              <a:gdLst/>
              <a:ahLst/>
              <a:cxnLst/>
              <a:rect l="l" t="t" r="r" b="b"/>
              <a:pathLst>
                <a:path w="16245" h="11235" extrusionOk="0">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7103372" y="3139550"/>
              <a:ext cx="966178" cy="669451"/>
            </a:xfrm>
            <a:custGeom>
              <a:avLst/>
              <a:gdLst/>
              <a:ahLst/>
              <a:cxnLst/>
              <a:rect l="l" t="t" r="r" b="b"/>
              <a:pathLst>
                <a:path w="16375" h="11346" extrusionOk="0">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7303" y="3206342"/>
              <a:ext cx="818316" cy="535927"/>
            </a:xfrm>
            <a:custGeom>
              <a:avLst/>
              <a:gdLst/>
              <a:ahLst/>
              <a:cxnLst/>
              <a:rect l="l" t="t" r="r" b="b"/>
              <a:pathLst>
                <a:path w="13869" h="9083" extrusionOk="0">
                  <a:moveTo>
                    <a:pt x="0" y="0"/>
                  </a:moveTo>
                  <a:lnTo>
                    <a:pt x="0" y="1856"/>
                  </a:lnTo>
                  <a:lnTo>
                    <a:pt x="0" y="7375"/>
                  </a:lnTo>
                  <a:lnTo>
                    <a:pt x="0" y="9082"/>
                  </a:lnTo>
                  <a:lnTo>
                    <a:pt x="13869" y="9082"/>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173468" y="3203038"/>
              <a:ext cx="825455" cy="542476"/>
            </a:xfrm>
            <a:custGeom>
              <a:avLst/>
              <a:gdLst/>
              <a:ahLst/>
              <a:cxnLst/>
              <a:rect l="l" t="t" r="r" b="b"/>
              <a:pathLst>
                <a:path w="13990" h="9194" extrusionOk="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173468" y="3369427"/>
              <a:ext cx="7139" cy="180727"/>
            </a:xfrm>
            <a:custGeom>
              <a:avLst/>
              <a:gdLst/>
              <a:ahLst/>
              <a:cxnLst/>
              <a:rect l="l" t="t" r="r" b="b"/>
              <a:pathLst>
                <a:path w="121" h="3063" extrusionOk="0">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575752" y="3164745"/>
              <a:ext cx="21418" cy="21418"/>
            </a:xfrm>
            <a:custGeom>
              <a:avLst/>
              <a:gdLst/>
              <a:ahLst/>
              <a:cxnLst/>
              <a:rect l="l" t="t" r="r" b="b"/>
              <a:pathLst>
                <a:path w="363" h="363" extrusionOk="0">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950141" y="3800741"/>
              <a:ext cx="1272641" cy="86027"/>
            </a:xfrm>
            <a:custGeom>
              <a:avLst/>
              <a:gdLst/>
              <a:ahLst/>
              <a:cxnLst/>
              <a:rect l="l" t="t" r="r" b="b"/>
              <a:pathLst>
                <a:path w="21569" h="1458" extrusionOk="0">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6946836" y="3797495"/>
              <a:ext cx="1279249" cy="92517"/>
            </a:xfrm>
            <a:custGeom>
              <a:avLst/>
              <a:gdLst/>
              <a:ahLst/>
              <a:cxnLst/>
              <a:rect l="l" t="t" r="r" b="b"/>
              <a:pathLst>
                <a:path w="21681" h="1568" extrusionOk="0">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958873" y="3863166"/>
              <a:ext cx="1255176" cy="6608"/>
            </a:xfrm>
            <a:custGeom>
              <a:avLst/>
              <a:gdLst/>
              <a:ahLst/>
              <a:cxnLst/>
              <a:rect l="l" t="t" r="r" b="b"/>
              <a:pathLst>
                <a:path w="21273" h="112" extrusionOk="0">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464649" y="3806228"/>
              <a:ext cx="243093" cy="26905"/>
            </a:xfrm>
            <a:custGeom>
              <a:avLst/>
              <a:gdLst/>
              <a:ahLst/>
              <a:cxnLst/>
              <a:rect l="l" t="t" r="r" b="b"/>
              <a:pathLst>
                <a:path w="4120" h="456" extrusionOk="0">
                  <a:moveTo>
                    <a:pt x="1" y="0"/>
                  </a:moveTo>
                  <a:lnTo>
                    <a:pt x="1" y="455"/>
                  </a:lnTo>
                  <a:lnTo>
                    <a:pt x="4119" y="455"/>
                  </a:lnTo>
                  <a:lnTo>
                    <a:pt x="4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61345" y="3802393"/>
              <a:ext cx="250233" cy="33986"/>
            </a:xfrm>
            <a:custGeom>
              <a:avLst/>
              <a:gdLst/>
              <a:ahLst/>
              <a:cxnLst/>
              <a:rect l="l" t="t" r="r" b="b"/>
              <a:pathLst>
                <a:path w="4241" h="576" extrusionOk="0">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340388" y="3308122"/>
              <a:ext cx="439043" cy="375025"/>
            </a:xfrm>
            <a:custGeom>
              <a:avLst/>
              <a:gdLst/>
              <a:ahLst/>
              <a:cxnLst/>
              <a:rect l="l" t="t" r="r" b="b"/>
              <a:pathLst>
                <a:path w="7441" h="6356" extrusionOk="0">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369418" y="3278562"/>
              <a:ext cx="439043" cy="375025"/>
            </a:xfrm>
            <a:custGeom>
              <a:avLst/>
              <a:gdLst/>
              <a:ahLst/>
              <a:cxnLst/>
              <a:rect l="l" t="t" r="r" b="b"/>
              <a:pathLst>
                <a:path w="7441" h="6356" extrusionOk="0">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366113" y="3274727"/>
              <a:ext cx="445593" cy="382695"/>
            </a:xfrm>
            <a:custGeom>
              <a:avLst/>
              <a:gdLst/>
              <a:ahLst/>
              <a:cxnLst/>
              <a:rect l="l" t="t" r="r" b="b"/>
              <a:pathLst>
                <a:path w="7552" h="6486" extrusionOk="0">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437271" y="3476164"/>
              <a:ext cx="302746" cy="40594"/>
            </a:xfrm>
            <a:custGeom>
              <a:avLst/>
              <a:gdLst/>
              <a:ahLst/>
              <a:cxnLst/>
              <a:rect l="l" t="t" r="r" b="b"/>
              <a:pathLst>
                <a:path w="5131" h="688" extrusionOk="0">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433436" y="3472919"/>
              <a:ext cx="309885" cy="47085"/>
            </a:xfrm>
            <a:custGeom>
              <a:avLst/>
              <a:gdLst/>
              <a:ahLst/>
              <a:cxnLst/>
              <a:rect l="l" t="t" r="r" b="b"/>
              <a:pathLst>
                <a:path w="5252" h="798" extrusionOk="0">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470136" y="3487138"/>
              <a:ext cx="234833" cy="16993"/>
            </a:xfrm>
            <a:custGeom>
              <a:avLst/>
              <a:gdLst/>
              <a:ahLst/>
              <a:cxnLst/>
              <a:rect l="l" t="t" r="r" b="b"/>
              <a:pathLst>
                <a:path w="3980" h="288" extrusionOk="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7489253" y="3539120"/>
              <a:ext cx="198251" cy="23601"/>
            </a:xfrm>
            <a:custGeom>
              <a:avLst/>
              <a:gdLst/>
              <a:ahLst/>
              <a:cxnLst/>
              <a:rect l="l" t="t" r="r" b="b"/>
              <a:pathLst>
                <a:path w="3360" h="400" extrusionOk="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7486008" y="3535816"/>
              <a:ext cx="204741" cy="30741"/>
            </a:xfrm>
            <a:custGeom>
              <a:avLst/>
              <a:gdLst/>
              <a:ahLst/>
              <a:cxnLst/>
              <a:rect l="l" t="t" r="r" b="b"/>
              <a:pathLst>
                <a:path w="3470" h="521" extrusionOk="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7529257" y="3545139"/>
              <a:ext cx="11506" cy="11565"/>
            </a:xfrm>
            <a:custGeom>
              <a:avLst/>
              <a:gdLst/>
              <a:ahLst/>
              <a:cxnLst/>
              <a:rect l="l" t="t" r="r" b="b"/>
              <a:pathLst>
                <a:path w="195"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7551148"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757191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759380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7614635"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7636525" y="3545139"/>
              <a:ext cx="11565" cy="11565"/>
            </a:xfrm>
            <a:custGeom>
              <a:avLst/>
              <a:gdLst/>
              <a:ahLst/>
              <a:cxnLst/>
              <a:rect l="l" t="t" r="r" b="b"/>
              <a:pathLst>
                <a:path w="196" h="196" extrusionOk="0">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7524832" y="3322342"/>
              <a:ext cx="127093" cy="127093"/>
            </a:xfrm>
            <a:custGeom>
              <a:avLst/>
              <a:gdLst/>
              <a:ahLst/>
              <a:cxnLst/>
              <a:rect l="l" t="t" r="r" b="b"/>
              <a:pathLst>
                <a:path w="2154" h="2154" extrusionOk="0">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7521587" y="3319097"/>
              <a:ext cx="133583" cy="133583"/>
            </a:xfrm>
            <a:custGeom>
              <a:avLst/>
              <a:gdLst/>
              <a:ahLst/>
              <a:cxnLst/>
              <a:rect l="l" t="t" r="r" b="b"/>
              <a:pathLst>
                <a:path w="2264" h="2264" extrusionOk="0">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7560411" y="3389665"/>
              <a:ext cx="56466" cy="28558"/>
            </a:xfrm>
            <a:custGeom>
              <a:avLst/>
              <a:gdLst/>
              <a:ahLst/>
              <a:cxnLst/>
              <a:rect l="l" t="t" r="r" b="b"/>
              <a:pathLst>
                <a:path w="957" h="484" extrusionOk="0">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7556576" y="3386420"/>
              <a:ext cx="63606" cy="35107"/>
            </a:xfrm>
            <a:custGeom>
              <a:avLst/>
              <a:gdLst/>
              <a:ahLst/>
              <a:cxnLst/>
              <a:rect l="l" t="t" r="r" b="b"/>
              <a:pathLst>
                <a:path w="1078" h="595" extrusionOk="0">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7572507" y="3353555"/>
              <a:ext cx="32334" cy="32393"/>
            </a:xfrm>
            <a:custGeom>
              <a:avLst/>
              <a:gdLst/>
              <a:ahLst/>
              <a:cxnLst/>
              <a:rect l="l" t="t" r="r" b="b"/>
              <a:pathLst>
                <a:path w="548" h="549" extrusionOk="0">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7569203" y="3350310"/>
              <a:ext cx="38883" cy="38883"/>
            </a:xfrm>
            <a:custGeom>
              <a:avLst/>
              <a:gdLst/>
              <a:ahLst/>
              <a:cxnLst/>
              <a:rect l="l" t="t" r="r" b="b"/>
              <a:pathLst>
                <a:path w="659" h="659" extrusionOk="0">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7541825" y="3581839"/>
              <a:ext cx="93638" cy="29030"/>
            </a:xfrm>
            <a:custGeom>
              <a:avLst/>
              <a:gdLst/>
              <a:ahLst/>
              <a:cxnLst/>
              <a:rect l="l" t="t" r="r" b="b"/>
              <a:pathLst>
                <a:path w="1587" h="492" extrusionOk="0">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7537990" y="3578534"/>
              <a:ext cx="100778" cy="35638"/>
            </a:xfrm>
            <a:custGeom>
              <a:avLst/>
              <a:gdLst/>
              <a:ahLst/>
              <a:cxnLst/>
              <a:rect l="l" t="t" r="r" b="b"/>
              <a:pathLst>
                <a:path w="1708" h="604" extrusionOk="0">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7134585" y="1285137"/>
              <a:ext cx="959039" cy="662902"/>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7131340" y="1281833"/>
              <a:ext cx="965588" cy="670041"/>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7204681" y="1349156"/>
              <a:ext cx="818847" cy="535396"/>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7201376" y="1345320"/>
              <a:ext cx="825455" cy="542476"/>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7201376" y="1512300"/>
              <a:ext cx="6608" cy="180668"/>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6977518" y="1943023"/>
              <a:ext cx="1272641" cy="86027"/>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6974214" y="1939778"/>
              <a:ext cx="1279781" cy="92517"/>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6986251" y="2005449"/>
              <a:ext cx="1255176"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7492557" y="1948511"/>
              <a:ext cx="243093"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7489253" y="1945206"/>
              <a:ext cx="249702" cy="33455"/>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7368297" y="1450405"/>
              <a:ext cx="438512" cy="375556"/>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7397326" y="1420844"/>
              <a:ext cx="438512" cy="375556"/>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7394022" y="1417599"/>
              <a:ext cx="445652" cy="382105"/>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7464649" y="1618446"/>
              <a:ext cx="302746"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7461345" y="1615201"/>
              <a:ext cx="309885" cy="47085"/>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7497514" y="1629421"/>
              <a:ext cx="235423"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7517221" y="1681934"/>
              <a:ext cx="198192"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7513917" y="1678689"/>
              <a:ext cx="204741" cy="30151"/>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755716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757905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7599294" y="1687952"/>
              <a:ext cx="11565" cy="11565"/>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7621185" y="1687952"/>
              <a:ext cx="11565" cy="11565"/>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764254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766443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7552800" y="1465215"/>
              <a:ext cx="126444" cy="126503"/>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7549496" y="1461380"/>
              <a:ext cx="133583" cy="134173"/>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7587789" y="1532007"/>
              <a:ext cx="56466" cy="28499"/>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7584544" y="1528702"/>
              <a:ext cx="63547" cy="35107"/>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7600415" y="1496428"/>
              <a:ext cx="31803" cy="31803"/>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7569203" y="1724121"/>
              <a:ext cx="93638" cy="29030"/>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7565898" y="1720817"/>
              <a:ext cx="100247"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6772246" y="1753682"/>
              <a:ext cx="560000" cy="977035"/>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6731179" y="1693971"/>
              <a:ext cx="560000" cy="995739"/>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6727934" y="1690725"/>
              <a:ext cx="566549" cy="1002229"/>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6732301" y="1693971"/>
              <a:ext cx="558348" cy="80539"/>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6728465" y="1690725"/>
              <a:ext cx="565487" cy="87089"/>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6820392" y="1885023"/>
              <a:ext cx="176892"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7032804" y="1885023"/>
              <a:ext cx="67913"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7027848" y="2016364"/>
              <a:ext cx="176892"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924415" y="2016364"/>
              <a:ext cx="67913"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6820392" y="1950163"/>
              <a:ext cx="94228"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6945184" y="1950163"/>
              <a:ext cx="155533"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6820392" y="2074955"/>
              <a:ext cx="176892"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7032804" y="2074955"/>
              <a:ext cx="67913"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6820392" y="2286245"/>
              <a:ext cx="176892"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7032804" y="2286245"/>
              <a:ext cx="67913"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7027848" y="2206886"/>
              <a:ext cx="176892"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6924415" y="2206886"/>
              <a:ext cx="67913"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7123669" y="2357403"/>
              <a:ext cx="67382"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6820392" y="2140094"/>
              <a:ext cx="94228"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945184" y="2140094"/>
              <a:ext cx="155533"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17994" y="2427440"/>
              <a:ext cx="155533"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433436" y="2415403"/>
              <a:ext cx="731876" cy="52170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430191" y="2412099"/>
              <a:ext cx="738957" cy="528846"/>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74502" y="2375989"/>
              <a:ext cx="731876" cy="88210"/>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7471198" y="2372685"/>
              <a:ext cx="738485" cy="94759"/>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7553862" y="2401715"/>
              <a:ext cx="33455" cy="33986"/>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7606434" y="2401715"/>
              <a:ext cx="33986" cy="33986"/>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7501349" y="2401715"/>
              <a:ext cx="33986" cy="33986"/>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473971" y="2464140"/>
              <a:ext cx="732407" cy="430252"/>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470667" y="2460305"/>
              <a:ext cx="739016" cy="437391"/>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778310" y="2564859"/>
              <a:ext cx="336083"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778310" y="2614657"/>
              <a:ext cx="122668"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941395" y="2614657"/>
              <a:ext cx="147272"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7778310" y="2766237"/>
              <a:ext cx="217899"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7778310" y="2667170"/>
              <a:ext cx="338856"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7778310" y="2716969"/>
              <a:ext cx="112224"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7915670" y="2716969"/>
              <a:ext cx="198723"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525953" y="2548397"/>
              <a:ext cx="219020" cy="219020"/>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516631" y="2550049"/>
              <a:ext cx="218489" cy="218430"/>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513386" y="2546213"/>
              <a:ext cx="225569" cy="225569"/>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662251" y="2565921"/>
              <a:ext cx="54814" cy="54814"/>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7985707" y="2216444"/>
              <a:ext cx="377208" cy="339092"/>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8001047" y="2212904"/>
              <a:ext cx="345995" cy="345995"/>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7997212" y="2199923"/>
              <a:ext cx="384878" cy="339387"/>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8016388" y="2196442"/>
              <a:ext cx="345995" cy="345995"/>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8070553" y="2285655"/>
              <a:ext cx="224507" cy="141844"/>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8066718" y="2282410"/>
              <a:ext cx="231588" cy="148393"/>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5843948" y="3263280"/>
              <a:ext cx="422581" cy="300504"/>
            </a:xfrm>
            <a:custGeom>
              <a:avLst/>
              <a:gdLst/>
              <a:ahLst/>
              <a:cxnLst/>
              <a:rect l="l" t="t" r="r" b="b"/>
              <a:pathLst>
                <a:path w="7162" h="5093" extrusionOk="0">
                  <a:moveTo>
                    <a:pt x="0" y="0"/>
                  </a:moveTo>
                  <a:lnTo>
                    <a:pt x="0" y="5093"/>
                  </a:lnTo>
                  <a:lnTo>
                    <a:pt x="7162" y="5093"/>
                  </a:lnTo>
                  <a:lnTo>
                    <a:pt x="7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5840112" y="3259976"/>
              <a:ext cx="429721" cy="307643"/>
            </a:xfrm>
            <a:custGeom>
              <a:avLst/>
              <a:gdLst/>
              <a:ahLst/>
              <a:cxnLst/>
              <a:rect l="l" t="t" r="r" b="b"/>
              <a:pathLst>
                <a:path w="7283" h="5214" extrusionOk="0">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5151544" y="2042680"/>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148240" y="2039376"/>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5151544" y="2076076"/>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148240" y="2072771"/>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5254977" y="2195380"/>
              <a:ext cx="1597218" cy="973790"/>
            </a:xfrm>
            <a:custGeom>
              <a:avLst/>
              <a:gdLst/>
              <a:ahLst/>
              <a:cxnLst/>
              <a:rect l="l" t="t" r="r" b="b"/>
              <a:pathLst>
                <a:path w="27070" h="16504" extrusionOk="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5251673" y="2192076"/>
              <a:ext cx="1603826" cy="980929"/>
            </a:xfrm>
            <a:custGeom>
              <a:avLst/>
              <a:gdLst/>
              <a:ahLst/>
              <a:cxnLst/>
              <a:rect l="l" t="t" r="r" b="b"/>
              <a:pathLst>
                <a:path w="27182" h="16625" extrusionOk="0">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6850543" y="2586749"/>
              <a:ext cx="6608" cy="189990"/>
            </a:xfrm>
            <a:custGeom>
              <a:avLst/>
              <a:gdLst/>
              <a:ahLst/>
              <a:cxnLst/>
              <a:rect l="l" t="t" r="r" b="b"/>
              <a:pathLst>
                <a:path w="112" h="3220" extrusionOk="0">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6035531" y="2114369"/>
              <a:ext cx="38883" cy="38352"/>
            </a:xfrm>
            <a:custGeom>
              <a:avLst/>
              <a:gdLst/>
              <a:ahLst/>
              <a:cxnLst/>
              <a:rect l="l" t="t" r="r" b="b"/>
              <a:pathLst>
                <a:path w="659" h="650" extrusionOk="0">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6032227" y="2110533"/>
              <a:ext cx="46023" cy="46023"/>
            </a:xfrm>
            <a:custGeom>
              <a:avLst/>
              <a:gdLst/>
              <a:ahLst/>
              <a:cxnLst/>
              <a:rect l="l" t="t" r="r" b="b"/>
              <a:pathLst>
                <a:path w="780" h="780" extrusionOk="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6808356" y="3211239"/>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6805111" y="3207404"/>
              <a:ext cx="46023" cy="46082"/>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6741564" y="3219441"/>
              <a:ext cx="22539" cy="21949"/>
            </a:xfrm>
            <a:custGeom>
              <a:avLst/>
              <a:gdLst/>
              <a:ahLst/>
              <a:cxnLst/>
              <a:rect l="l" t="t" r="r" b="b"/>
              <a:pathLst>
                <a:path w="382" h="372" extrusionOk="0">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6697253" y="3219441"/>
              <a:ext cx="22480" cy="21949"/>
            </a:xfrm>
            <a:custGeom>
              <a:avLst/>
              <a:gdLst/>
              <a:ahLst/>
              <a:cxnLst/>
              <a:rect l="l" t="t" r="r" b="b"/>
              <a:pathLst>
                <a:path w="381" h="372" extrusionOk="0">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844479" y="3294434"/>
              <a:ext cx="421519" cy="77825"/>
            </a:xfrm>
            <a:custGeom>
              <a:avLst/>
              <a:gdLst/>
              <a:ahLst/>
              <a:cxnLst/>
              <a:rect l="l" t="t" r="r" b="b"/>
              <a:pathLst>
                <a:path w="7144" h="1319" extrusionOk="0">
                  <a:moveTo>
                    <a:pt x="0" y="1"/>
                  </a:moveTo>
                  <a:lnTo>
                    <a:pt x="0" y="1318"/>
                  </a:lnTo>
                  <a:lnTo>
                    <a:pt x="7144" y="131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5841174" y="3291189"/>
              <a:ext cx="428128" cy="84316"/>
            </a:xfrm>
            <a:custGeom>
              <a:avLst/>
              <a:gdLst/>
              <a:ahLst/>
              <a:cxnLst/>
              <a:rect l="l" t="t" r="r" b="b"/>
              <a:pathLst>
                <a:path w="7256" h="1429" extrusionOk="0">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5257691" y="3542955"/>
              <a:ext cx="1595094" cy="130869"/>
            </a:xfrm>
            <a:custGeom>
              <a:avLst/>
              <a:gdLst/>
              <a:ahLst/>
              <a:cxnLst/>
              <a:rect l="l" t="t" r="r" b="b"/>
              <a:pathLst>
                <a:path w="27034" h="2218" extrusionOk="0">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253856" y="3539120"/>
              <a:ext cx="1602764" cy="138540"/>
            </a:xfrm>
            <a:custGeom>
              <a:avLst/>
              <a:gdLst/>
              <a:ahLst/>
              <a:cxnLst/>
              <a:rect l="l" t="t" r="r" b="b"/>
              <a:pathLst>
                <a:path w="27164" h="2348" extrusionOk="0">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42573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422487" y="3569743"/>
              <a:ext cx="119895" cy="44960"/>
            </a:xfrm>
            <a:custGeom>
              <a:avLst/>
              <a:gdLst/>
              <a:ahLst/>
              <a:cxnLst/>
              <a:rect l="l" t="t" r="r" b="b"/>
              <a:pathLst>
                <a:path w="2032"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65334" y="3573047"/>
              <a:ext cx="113345" cy="38352"/>
            </a:xfrm>
            <a:custGeom>
              <a:avLst/>
              <a:gdLst/>
              <a:ahLst/>
              <a:cxnLst/>
              <a:rect l="l" t="t" r="r" b="b"/>
              <a:pathLst>
                <a:path w="1921" h="650" extrusionOk="0">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62030" y="3569743"/>
              <a:ext cx="119954" cy="44960"/>
            </a:xfrm>
            <a:custGeom>
              <a:avLst/>
              <a:gdLst/>
              <a:ahLst/>
              <a:cxnLst/>
              <a:rect l="l" t="t" r="r" b="b"/>
              <a:pathLst>
                <a:path w="2033" h="762" extrusionOk="0">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708712"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5705467" y="3569743"/>
              <a:ext cx="119895" cy="44960"/>
            </a:xfrm>
            <a:custGeom>
              <a:avLst/>
              <a:gdLst/>
              <a:ahLst/>
              <a:cxnLst/>
              <a:rect l="l" t="t" r="r" b="b"/>
              <a:pathLst>
                <a:path w="2032"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848314" y="3573047"/>
              <a:ext cx="112814" cy="38352"/>
            </a:xfrm>
            <a:custGeom>
              <a:avLst/>
              <a:gdLst/>
              <a:ahLst/>
              <a:cxnLst/>
              <a:rect l="l" t="t" r="r" b="b"/>
              <a:pathLst>
                <a:path w="1912" h="650" extrusionOk="0">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5845010" y="3569743"/>
              <a:ext cx="119954" cy="44960"/>
            </a:xfrm>
            <a:custGeom>
              <a:avLst/>
              <a:gdLst/>
              <a:ahLst/>
              <a:cxnLst/>
              <a:rect l="l" t="t" r="r" b="b"/>
              <a:pathLst>
                <a:path w="2033" h="762" extrusionOk="0">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990099"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5986794"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12964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126337" y="3569743"/>
              <a:ext cx="119423" cy="44960"/>
            </a:xfrm>
            <a:custGeom>
              <a:avLst/>
              <a:gdLst/>
              <a:ahLst/>
              <a:cxnLst/>
              <a:rect l="l" t="t" r="r" b="b"/>
              <a:pathLst>
                <a:path w="2024" h="762" extrusionOk="0">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273078"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269243" y="3569743"/>
              <a:ext cx="119895" cy="44960"/>
            </a:xfrm>
            <a:custGeom>
              <a:avLst/>
              <a:gdLst/>
              <a:ahLst/>
              <a:cxnLst/>
              <a:rect l="l" t="t" r="r" b="b"/>
              <a:pathLst>
                <a:path w="2032" h="762" extrusionOk="0">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41262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409376" y="3569743"/>
              <a:ext cx="119364" cy="44960"/>
            </a:xfrm>
            <a:custGeom>
              <a:avLst/>
              <a:gdLst/>
              <a:ahLst/>
              <a:cxnLst/>
              <a:rect l="l" t="t" r="r" b="b"/>
              <a:pathLst>
                <a:path w="2023"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55930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556058"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35953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356227"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49907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549582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564251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5639206"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5782053"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577880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5923307" y="3599304"/>
              <a:ext cx="113345" cy="38411"/>
            </a:xfrm>
            <a:custGeom>
              <a:avLst/>
              <a:gdLst/>
              <a:ahLst/>
              <a:cxnLst/>
              <a:rect l="l" t="t" r="r" b="b"/>
              <a:pathLst>
                <a:path w="1921" h="651" extrusionOk="0">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5920003"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06344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060136"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206818" y="3599304"/>
              <a:ext cx="112814" cy="38411"/>
            </a:xfrm>
            <a:custGeom>
              <a:avLst/>
              <a:gdLst/>
              <a:ahLst/>
              <a:cxnLst/>
              <a:rect l="l" t="t" r="r" b="b"/>
              <a:pathLst>
                <a:path w="1912" h="651" extrusionOk="0">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202982"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346419"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342584" y="3596058"/>
              <a:ext cx="119895" cy="44901"/>
            </a:xfrm>
            <a:custGeom>
              <a:avLst/>
              <a:gdLst/>
              <a:ahLst/>
              <a:cxnLst/>
              <a:rect l="l" t="t" r="r" b="b"/>
              <a:pathLst>
                <a:path w="2032" h="761" extrusionOk="0">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49310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489797"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63264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629399"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5370447" y="2293916"/>
              <a:ext cx="907057" cy="792060"/>
            </a:xfrm>
            <a:custGeom>
              <a:avLst/>
              <a:gdLst/>
              <a:ahLst/>
              <a:cxnLst/>
              <a:rect l="l" t="t" r="r" b="b"/>
              <a:pathLst>
                <a:path w="15373" h="13424" extrusionOk="0">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367201" y="2290611"/>
              <a:ext cx="913606" cy="798668"/>
            </a:xfrm>
            <a:custGeom>
              <a:avLst/>
              <a:gdLst/>
              <a:ahLst/>
              <a:cxnLst/>
              <a:rect l="l" t="t" r="r" b="b"/>
              <a:pathLst>
                <a:path w="15484" h="13536" extrusionOk="0">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370447" y="2293916"/>
              <a:ext cx="907057" cy="72279"/>
            </a:xfrm>
            <a:custGeom>
              <a:avLst/>
              <a:gdLst/>
              <a:ahLst/>
              <a:cxnLst/>
              <a:rect l="l" t="t" r="r" b="b"/>
              <a:pathLst>
                <a:path w="15373" h="1225" extrusionOk="0">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367201" y="2290611"/>
              <a:ext cx="913606" cy="78887"/>
            </a:xfrm>
            <a:custGeom>
              <a:avLst/>
              <a:gdLst/>
              <a:ahLst/>
              <a:cxnLst/>
              <a:rect l="l" t="t" r="r" b="b"/>
              <a:pathLst>
                <a:path w="15484" h="1337" extrusionOk="0">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5462433"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5100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4153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5458597" y="2489275"/>
              <a:ext cx="556165" cy="7198"/>
            </a:xfrm>
            <a:custGeom>
              <a:avLst/>
              <a:gdLst/>
              <a:ahLst/>
              <a:cxnLst/>
              <a:rect l="l" t="t" r="r" b="b"/>
              <a:pathLst>
                <a:path w="9426" h="122" extrusionOk="0">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5458597" y="2588932"/>
              <a:ext cx="199844" cy="7139"/>
            </a:xfrm>
            <a:custGeom>
              <a:avLst/>
              <a:gdLst/>
              <a:ahLst/>
              <a:cxnLst/>
              <a:rect l="l" t="t" r="r" b="b"/>
              <a:pathLst>
                <a:path w="3387" h="121" extrusionOk="0">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731192" y="2588932"/>
              <a:ext cx="240851" cy="7139"/>
            </a:xfrm>
            <a:custGeom>
              <a:avLst/>
              <a:gdLst/>
              <a:ahLst/>
              <a:cxnLst/>
              <a:rect l="l" t="t" r="r" b="b"/>
              <a:pathLst>
                <a:path w="4082" h="121" extrusionOk="0">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458597" y="2892150"/>
              <a:ext cx="359094" cy="6608"/>
            </a:xfrm>
            <a:custGeom>
              <a:avLst/>
              <a:gdLst/>
              <a:ahLst/>
              <a:cxnLst/>
              <a:rect l="l" t="t" r="r" b="b"/>
              <a:pathLst>
                <a:path w="6086" h="112" extrusionOk="0">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458597" y="2694017"/>
              <a:ext cx="561121" cy="6608"/>
            </a:xfrm>
            <a:custGeom>
              <a:avLst/>
              <a:gdLst/>
              <a:ahLst/>
              <a:cxnLst/>
              <a:rect l="l" t="t" r="r" b="b"/>
              <a:pathLst>
                <a:path w="9510" h="112" extrusionOk="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458597" y="2793614"/>
              <a:ext cx="182320" cy="7198"/>
            </a:xfrm>
            <a:custGeom>
              <a:avLst/>
              <a:gdLst/>
              <a:ahLst/>
              <a:cxnLst/>
              <a:rect l="l" t="t" r="r" b="b"/>
              <a:pathLst>
                <a:path w="3090" h="122" extrusionOk="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688474" y="2793614"/>
              <a:ext cx="326288" cy="7198"/>
            </a:xfrm>
            <a:custGeom>
              <a:avLst/>
              <a:gdLst/>
              <a:ahLst/>
              <a:cxnLst/>
              <a:rect l="l" t="t" r="r" b="b"/>
              <a:pathLst>
                <a:path w="5530" h="122" extrusionOk="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337628" y="2408264"/>
              <a:ext cx="409483" cy="672224"/>
            </a:xfrm>
            <a:custGeom>
              <a:avLst/>
              <a:gdLst/>
              <a:ahLst/>
              <a:cxnLst/>
              <a:rect l="l" t="t" r="r" b="b"/>
              <a:pathLst>
                <a:path w="6940" h="11393" extrusionOk="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334383" y="2405019"/>
              <a:ext cx="416563" cy="678773"/>
            </a:xfrm>
            <a:custGeom>
              <a:avLst/>
              <a:gdLst/>
              <a:ahLst/>
              <a:cxnLst/>
              <a:rect l="l" t="t" r="r" b="b"/>
              <a:pathLst>
                <a:path w="7060" h="11504" extrusionOk="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397280" y="2535829"/>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558772" y="2535829"/>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641967" y="2535829"/>
              <a:ext cx="48796" cy="7139"/>
            </a:xfrm>
            <a:custGeom>
              <a:avLst/>
              <a:gdLst/>
              <a:ahLst/>
              <a:cxnLst/>
              <a:rect l="l" t="t" r="r" b="b"/>
              <a:pathLst>
                <a:path w="827" h="121" extrusionOk="0">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554937" y="2625042"/>
              <a:ext cx="135825" cy="6608"/>
            </a:xfrm>
            <a:custGeom>
              <a:avLst/>
              <a:gdLst/>
              <a:ahLst/>
              <a:cxnLst/>
              <a:rect l="l" t="t" r="r" b="b"/>
              <a:pathLst>
                <a:path w="2302" h="112" extrusionOk="0">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476108" y="2625042"/>
              <a:ext cx="53162" cy="6608"/>
            </a:xfrm>
            <a:custGeom>
              <a:avLst/>
              <a:gdLst/>
              <a:ahLst/>
              <a:cxnLst/>
              <a:rect l="l" t="t" r="r" b="b"/>
              <a:pathLst>
                <a:path w="901" h="112" extrusionOk="0">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397280" y="2625042"/>
              <a:ext cx="48796" cy="6608"/>
            </a:xfrm>
            <a:custGeom>
              <a:avLst/>
              <a:gdLst/>
              <a:ahLst/>
              <a:cxnLst/>
              <a:rect l="l" t="t" r="r" b="b"/>
              <a:pathLst>
                <a:path w="827" h="112" extrusionOk="0">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397280" y="2580140"/>
              <a:ext cx="73459" cy="6667"/>
            </a:xfrm>
            <a:custGeom>
              <a:avLst/>
              <a:gdLst/>
              <a:ahLst/>
              <a:cxnLst/>
              <a:rect l="l" t="t" r="r" b="b"/>
              <a:pathLst>
                <a:path w="1245" h="113" extrusionOk="0">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491980" y="2580140"/>
              <a:ext cx="119954" cy="6667"/>
            </a:xfrm>
            <a:custGeom>
              <a:avLst/>
              <a:gdLst/>
              <a:ahLst/>
              <a:cxnLst/>
              <a:rect l="l" t="t" r="r" b="b"/>
              <a:pathLst>
                <a:path w="2033" h="113" extrusionOk="0">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641967" y="2580140"/>
              <a:ext cx="48796" cy="6667"/>
            </a:xfrm>
            <a:custGeom>
              <a:avLst/>
              <a:gdLst/>
              <a:ahLst/>
              <a:cxnLst/>
              <a:rect l="l" t="t" r="r" b="b"/>
              <a:pathLst>
                <a:path w="827" h="113" extrusionOk="0">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397280" y="2664456"/>
              <a:ext cx="135825" cy="7198"/>
            </a:xfrm>
            <a:custGeom>
              <a:avLst/>
              <a:gdLst/>
              <a:ahLst/>
              <a:cxnLst/>
              <a:rect l="l" t="t" r="r" b="b"/>
              <a:pathLst>
                <a:path w="2302" h="122" extrusionOk="0">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558772" y="2664456"/>
              <a:ext cx="53162" cy="7198"/>
            </a:xfrm>
            <a:custGeom>
              <a:avLst/>
              <a:gdLst/>
              <a:ahLst/>
              <a:cxnLst/>
              <a:rect l="l" t="t" r="r" b="b"/>
              <a:pathLst>
                <a:path w="901" h="122" extrusionOk="0">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397280" y="2806772"/>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558772" y="2806772"/>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641967" y="2664456"/>
              <a:ext cx="48796" cy="7198"/>
            </a:xfrm>
            <a:custGeom>
              <a:avLst/>
              <a:gdLst/>
              <a:ahLst/>
              <a:cxnLst/>
              <a:rect l="l" t="t" r="r" b="b"/>
              <a:pathLst>
                <a:path w="827" h="122" extrusionOk="0">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554937" y="2753669"/>
              <a:ext cx="135825" cy="6608"/>
            </a:xfrm>
            <a:custGeom>
              <a:avLst/>
              <a:gdLst/>
              <a:ahLst/>
              <a:cxnLst/>
              <a:rect l="l" t="t" r="r" b="b"/>
              <a:pathLst>
                <a:path w="2302" h="112" extrusionOk="0">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476108" y="2753669"/>
              <a:ext cx="53162" cy="6608"/>
            </a:xfrm>
            <a:custGeom>
              <a:avLst/>
              <a:gdLst/>
              <a:ahLst/>
              <a:cxnLst/>
              <a:rect l="l" t="t" r="r" b="b"/>
              <a:pathLst>
                <a:path w="901" h="112" extrusionOk="0">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397280" y="2753669"/>
              <a:ext cx="48796" cy="6608"/>
            </a:xfrm>
            <a:custGeom>
              <a:avLst/>
              <a:gdLst/>
              <a:ahLst/>
              <a:cxnLst/>
              <a:rect l="l" t="t" r="r" b="b"/>
              <a:pathLst>
                <a:path w="827" h="112" extrusionOk="0">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476108" y="2854919"/>
              <a:ext cx="53162" cy="7198"/>
            </a:xfrm>
            <a:custGeom>
              <a:avLst/>
              <a:gdLst/>
              <a:ahLst/>
              <a:cxnLst/>
              <a:rect l="l" t="t" r="r" b="b"/>
              <a:pathLst>
                <a:path w="901" h="122" extrusionOk="0">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397280" y="2854919"/>
              <a:ext cx="48796" cy="7198"/>
            </a:xfrm>
            <a:custGeom>
              <a:avLst/>
              <a:gdLst/>
              <a:ahLst/>
              <a:cxnLst/>
              <a:rect l="l" t="t" r="r" b="b"/>
              <a:pathLst>
                <a:path w="827" h="122" extrusionOk="0">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397280" y="2708236"/>
              <a:ext cx="73459" cy="7198"/>
            </a:xfrm>
            <a:custGeom>
              <a:avLst/>
              <a:gdLst/>
              <a:ahLst/>
              <a:cxnLst/>
              <a:rect l="l" t="t" r="r" b="b"/>
              <a:pathLst>
                <a:path w="1245" h="122" extrusionOk="0">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491980" y="2708236"/>
              <a:ext cx="119954" cy="7198"/>
            </a:xfrm>
            <a:custGeom>
              <a:avLst/>
              <a:gdLst/>
              <a:ahLst/>
              <a:cxnLst/>
              <a:rect l="l" t="t" r="r" b="b"/>
              <a:pathLst>
                <a:path w="2033" h="122" extrusionOk="0">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641967" y="2708236"/>
              <a:ext cx="48796" cy="7198"/>
            </a:xfrm>
            <a:custGeom>
              <a:avLst/>
              <a:gdLst/>
              <a:ahLst/>
              <a:cxnLst/>
              <a:rect l="l" t="t" r="r" b="b"/>
              <a:pathLst>
                <a:path w="827" h="122" extrusionOk="0">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396218" y="2902534"/>
              <a:ext cx="119895" cy="6667"/>
            </a:xfrm>
            <a:custGeom>
              <a:avLst/>
              <a:gdLst/>
              <a:ahLst/>
              <a:cxnLst/>
              <a:rect l="l" t="t" r="r" b="b"/>
              <a:pathLst>
                <a:path w="2032" h="113" extrusionOk="0">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396218" y="2946905"/>
              <a:ext cx="49327" cy="6608"/>
            </a:xfrm>
            <a:custGeom>
              <a:avLst/>
              <a:gdLst/>
              <a:ahLst/>
              <a:cxnLst/>
              <a:rect l="l" t="t" r="r" b="b"/>
              <a:pathLst>
                <a:path w="836" h="112" extrusionOk="0">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5656730" y="2411037"/>
              <a:ext cx="707803" cy="605963"/>
            </a:xfrm>
            <a:custGeom>
              <a:avLst/>
              <a:gdLst/>
              <a:ahLst/>
              <a:cxnLst/>
              <a:rect l="l" t="t" r="r" b="b"/>
              <a:pathLst>
                <a:path w="11996" h="10270" extrusionOk="0">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695023" y="2385312"/>
              <a:ext cx="707272" cy="605432"/>
            </a:xfrm>
            <a:custGeom>
              <a:avLst/>
              <a:gdLst/>
              <a:ahLst/>
              <a:cxnLst/>
              <a:rect l="l" t="t" r="r" b="b"/>
              <a:pathLst>
                <a:path w="11987" h="10261" extrusionOk="0">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5691778" y="2382007"/>
              <a:ext cx="714352" cy="611982"/>
            </a:xfrm>
            <a:custGeom>
              <a:avLst/>
              <a:gdLst/>
              <a:ahLst/>
              <a:cxnLst/>
              <a:rect l="l" t="t" r="r" b="b"/>
              <a:pathLst>
                <a:path w="12107" h="10372" extrusionOk="0">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5647408" y="1634318"/>
              <a:ext cx="784979" cy="105144"/>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5644163" y="1630483"/>
              <a:ext cx="791529" cy="112283"/>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5783174" y="1797993"/>
              <a:ext cx="513505"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5779870" y="1794689"/>
              <a:ext cx="520055" cy="67972"/>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918351" y="1908565"/>
              <a:ext cx="243093" cy="75052"/>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5915106" y="1904730"/>
              <a:ext cx="249643" cy="82133"/>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5656199" y="1614611"/>
              <a:ext cx="784979" cy="105144"/>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5652895" y="1611366"/>
              <a:ext cx="792119" cy="112224"/>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5742698" y="1644172"/>
              <a:ext cx="607615"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788662" y="1775572"/>
              <a:ext cx="520055" cy="67913"/>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53399" y="1795810"/>
              <a:ext cx="27437" cy="27437"/>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006502" y="1795810"/>
              <a:ext cx="27437" cy="27437"/>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063440" y="1795810"/>
              <a:ext cx="27378" cy="27437"/>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118136" y="1795810"/>
              <a:ext cx="27437" cy="27437"/>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175074" y="1795810"/>
              <a:ext cx="27437" cy="27437"/>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5860882" y="1237521"/>
              <a:ext cx="328471" cy="329002"/>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5857046" y="1234217"/>
              <a:ext cx="335610" cy="335610"/>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5884424" y="1216693"/>
              <a:ext cx="329002" cy="329002"/>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5881179" y="1213448"/>
              <a:ext cx="335551" cy="335551"/>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5975820" y="1391284"/>
              <a:ext cx="146210" cy="73105"/>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972575" y="1387508"/>
              <a:ext cx="152759" cy="80480"/>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07564" y="1298236"/>
              <a:ext cx="83254" cy="82723"/>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04318" y="1294401"/>
              <a:ext cx="89803" cy="89862"/>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927673" y="1888858"/>
              <a:ext cx="242562" cy="75583"/>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24369" y="1885554"/>
              <a:ext cx="249112" cy="82192"/>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808369" y="2463550"/>
              <a:ext cx="490494" cy="488842"/>
            </a:xfrm>
            <a:custGeom>
              <a:avLst/>
              <a:gdLst/>
              <a:ahLst/>
              <a:cxnLst/>
              <a:rect l="l" t="t" r="r" b="b"/>
              <a:pathLst>
                <a:path w="8313" h="8285" extrusionOk="0">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07248" y="2460305"/>
              <a:ext cx="492677" cy="495922"/>
            </a:xfrm>
            <a:custGeom>
              <a:avLst/>
              <a:gdLst/>
              <a:ahLst/>
              <a:cxnLst/>
              <a:rect l="l" t="t" r="r" b="b"/>
              <a:pathLst>
                <a:path w="8350" h="8405" extrusionOk="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5808369" y="2421422"/>
              <a:ext cx="490494" cy="489373"/>
            </a:xfrm>
            <a:custGeom>
              <a:avLst/>
              <a:gdLst/>
              <a:ahLst/>
              <a:cxnLst/>
              <a:rect l="l" t="t" r="r" b="b"/>
              <a:pathLst>
                <a:path w="8313" h="8294" extrusionOk="0">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5807248" y="2418117"/>
              <a:ext cx="492677" cy="495981"/>
            </a:xfrm>
            <a:custGeom>
              <a:avLst/>
              <a:gdLst/>
              <a:ahLst/>
              <a:cxnLst/>
              <a:rect l="l" t="t" r="r" b="b"/>
              <a:pathLst>
                <a:path w="8350" h="8406" extrusionOk="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4"/>
            <p:cNvGrpSpPr/>
            <p:nvPr/>
          </p:nvGrpSpPr>
          <p:grpSpPr>
            <a:xfrm>
              <a:off x="5968208" y="2549518"/>
              <a:ext cx="174119" cy="231588"/>
              <a:chOff x="4803668" y="3224977"/>
              <a:chExt cx="98578" cy="131115"/>
            </a:xfrm>
          </p:grpSpPr>
          <p:sp>
            <p:nvSpPr>
              <p:cNvPr id="1021" name="Google Shape;1021;p24"/>
              <p:cNvSpPr/>
              <p:nvPr/>
            </p:nvSpPr>
            <p:spPr>
              <a:xfrm>
                <a:off x="4821006" y="3226815"/>
                <a:ext cx="63870" cy="47769"/>
              </a:xfrm>
              <a:custGeom>
                <a:avLst/>
                <a:gdLst/>
                <a:ahLst/>
                <a:cxnLst/>
                <a:rect l="l" t="t" r="r" b="b"/>
                <a:pathLst>
                  <a:path w="1912" h="1430" extrusionOk="0">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818834" y="3224977"/>
                <a:ext cx="67912" cy="51477"/>
              </a:xfrm>
              <a:custGeom>
                <a:avLst/>
                <a:gdLst/>
                <a:ahLst/>
                <a:cxnLst/>
                <a:rect l="l" t="t" r="r" b="b"/>
                <a:pathLst>
                  <a:path w="2033" h="1541" extrusionOk="0">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805506" y="3274550"/>
                <a:ext cx="94870" cy="79671"/>
              </a:xfrm>
              <a:custGeom>
                <a:avLst/>
                <a:gdLst/>
                <a:ahLst/>
                <a:cxnLst/>
                <a:rect l="l" t="t" r="r" b="b"/>
                <a:pathLst>
                  <a:path w="2840" h="2385" extrusionOk="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4803668" y="3272680"/>
                <a:ext cx="98578" cy="83412"/>
              </a:xfrm>
              <a:custGeom>
                <a:avLst/>
                <a:gdLst/>
                <a:ahLst/>
                <a:cxnLst/>
                <a:rect l="l" t="t" r="r" b="b"/>
                <a:pathLst>
                  <a:path w="2951" h="2497" extrusionOk="0">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842084" y="3295930"/>
                <a:ext cx="21413" cy="36913"/>
              </a:xfrm>
              <a:custGeom>
                <a:avLst/>
                <a:gdLst/>
                <a:ahLst/>
                <a:cxnLst/>
                <a:rect l="l" t="t" r="r" b="b"/>
                <a:pathLst>
                  <a:path w="641" h="1105" extrusionOk="0">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D5DBD0C1-54BE-4236-854E-92297A983CAC}"/>
              </a:ext>
            </a:extLst>
          </p:cNvPr>
          <p:cNvSpPr>
            <a:spLocks noGrp="1"/>
          </p:cNvSpPr>
          <p:nvPr>
            <p:ph type="subTitle" idx="1"/>
          </p:nvPr>
        </p:nvSpPr>
        <p:spPr>
          <a:xfrm>
            <a:off x="635012" y="1699263"/>
            <a:ext cx="7537976" cy="1982700"/>
          </a:xfrm>
        </p:spPr>
        <p:txBody>
          <a:bodyPr/>
          <a:lstStyle/>
          <a:p>
            <a:r>
              <a:rPr lang="en-US" altLang="zh-CN" sz="3600" b="1" dirty="0"/>
              <a:t>Complains? </a:t>
            </a:r>
          </a:p>
          <a:p>
            <a:r>
              <a:rPr lang="en-US" altLang="zh-CN" sz="3600" b="1" dirty="0"/>
              <a:t>		Okay…</a:t>
            </a:r>
          </a:p>
          <a:p>
            <a:endParaRPr lang="en-US" altLang="zh-CN" sz="3600" b="1" dirty="0"/>
          </a:p>
          <a:p>
            <a:r>
              <a:rPr lang="en-US" sz="3600" b="1" dirty="0"/>
              <a:t>			Collective Action? </a:t>
            </a:r>
          </a:p>
          <a:p>
            <a:r>
              <a:rPr lang="en-US" sz="3600" b="1" dirty="0"/>
              <a:t>					Hell No!</a:t>
            </a:r>
          </a:p>
        </p:txBody>
      </p:sp>
      <p:pic>
        <p:nvPicPr>
          <p:cNvPr id="1026" name="Picture 2" descr="把六四事件告訴全世界，人們是這麼說的」 回到8964這一天| DQ 地球圖輯隊">
            <a:extLst>
              <a:ext uri="{FF2B5EF4-FFF2-40B4-BE49-F238E27FC236}">
                <a16:creationId xmlns:a16="http://schemas.microsoft.com/office/drawing/2014/main" id="{3D143EE3-51D5-4E0E-B1D1-00406FD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000" y="714150"/>
            <a:ext cx="3508800" cy="232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37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8D7BDC-4B53-478B-9179-5242696FCEE9}"/>
              </a:ext>
            </a:extLst>
          </p:cNvPr>
          <p:cNvPicPr>
            <a:picLocks noChangeAspect="1"/>
          </p:cNvPicPr>
          <p:nvPr/>
        </p:nvPicPr>
        <p:blipFill>
          <a:blip r:embed="rId2"/>
          <a:stretch>
            <a:fillRect/>
          </a:stretch>
        </p:blipFill>
        <p:spPr>
          <a:xfrm>
            <a:off x="591692" y="489599"/>
            <a:ext cx="2985624" cy="2397434"/>
          </a:xfrm>
          <a:prstGeom prst="rect">
            <a:avLst/>
          </a:prstGeom>
        </p:spPr>
      </p:pic>
      <p:pic>
        <p:nvPicPr>
          <p:cNvPr id="10" name="Picture 9">
            <a:extLst>
              <a:ext uri="{FF2B5EF4-FFF2-40B4-BE49-F238E27FC236}">
                <a16:creationId xmlns:a16="http://schemas.microsoft.com/office/drawing/2014/main" id="{9A157356-1177-4F28-82BF-F960ADC96EB1}"/>
              </a:ext>
            </a:extLst>
          </p:cNvPr>
          <p:cNvPicPr>
            <a:picLocks noChangeAspect="1"/>
          </p:cNvPicPr>
          <p:nvPr/>
        </p:nvPicPr>
        <p:blipFill>
          <a:blip r:embed="rId3"/>
          <a:stretch>
            <a:fillRect/>
          </a:stretch>
        </p:blipFill>
        <p:spPr>
          <a:xfrm>
            <a:off x="3653461" y="489598"/>
            <a:ext cx="2178539" cy="2397435"/>
          </a:xfrm>
          <a:prstGeom prst="rect">
            <a:avLst/>
          </a:prstGeom>
        </p:spPr>
      </p:pic>
      <p:pic>
        <p:nvPicPr>
          <p:cNvPr id="12" name="Picture 11">
            <a:extLst>
              <a:ext uri="{FF2B5EF4-FFF2-40B4-BE49-F238E27FC236}">
                <a16:creationId xmlns:a16="http://schemas.microsoft.com/office/drawing/2014/main" id="{D48AABA9-9686-4307-9D29-730C94160FFE}"/>
              </a:ext>
            </a:extLst>
          </p:cNvPr>
          <p:cNvPicPr>
            <a:picLocks noChangeAspect="1"/>
          </p:cNvPicPr>
          <p:nvPr/>
        </p:nvPicPr>
        <p:blipFill>
          <a:blip r:embed="rId4"/>
          <a:stretch>
            <a:fillRect/>
          </a:stretch>
        </p:blipFill>
        <p:spPr>
          <a:xfrm>
            <a:off x="5930242" y="489599"/>
            <a:ext cx="2622066" cy="2397434"/>
          </a:xfrm>
          <a:prstGeom prst="rect">
            <a:avLst/>
          </a:prstGeom>
        </p:spPr>
      </p:pic>
      <p:sp>
        <p:nvSpPr>
          <p:cNvPr id="13" name="TextBox 12">
            <a:extLst>
              <a:ext uri="{FF2B5EF4-FFF2-40B4-BE49-F238E27FC236}">
                <a16:creationId xmlns:a16="http://schemas.microsoft.com/office/drawing/2014/main" id="{DE406B19-CC9A-417B-BDA8-7AFF1D406D95}"/>
              </a:ext>
            </a:extLst>
          </p:cNvPr>
          <p:cNvSpPr txBox="1"/>
          <p:nvPr/>
        </p:nvSpPr>
        <p:spPr>
          <a:xfrm>
            <a:off x="591692" y="2887033"/>
            <a:ext cx="8100000" cy="1815882"/>
          </a:xfrm>
          <a:prstGeom prst="rect">
            <a:avLst/>
          </a:prstGeom>
          <a:noFill/>
        </p:spPr>
        <p:txBody>
          <a:bodyPr wrap="square" rtlCol="0">
            <a:spAutoFit/>
          </a:bodyPr>
          <a:lstStyle/>
          <a:p>
            <a:r>
              <a:rPr lang="en-US" dirty="0"/>
              <a:t>For Example: Here is a post from </a:t>
            </a:r>
            <a:r>
              <a:rPr lang="en-US" i="1" dirty="0"/>
              <a:t>China Business Network</a:t>
            </a:r>
            <a:r>
              <a:rPr lang="en-US" dirty="0"/>
              <a:t> saying that the consumer product price has been rising in the United States by 7.9% and average citizens couldn’t afford yogurt.</a:t>
            </a:r>
          </a:p>
          <a:p>
            <a:r>
              <a:rPr lang="en-US" dirty="0"/>
              <a:t>Comment sections are all critics, like:</a:t>
            </a:r>
          </a:p>
          <a:p>
            <a:r>
              <a:rPr lang="en-US" dirty="0"/>
              <a:t> </a:t>
            </a:r>
          </a:p>
          <a:p>
            <a:pPr marL="285750" indent="-285750">
              <a:buFont typeface="Arial" panose="020B0604020202020204" pitchFamily="34" charset="0"/>
              <a:buChar char="•"/>
            </a:pPr>
            <a:r>
              <a:rPr lang="en-US" dirty="0"/>
              <a:t>“Well, it’s my bad that I know English”, </a:t>
            </a:r>
          </a:p>
          <a:p>
            <a:pPr marL="285750" indent="-285750">
              <a:buFont typeface="Arial" panose="020B0604020202020204" pitchFamily="34" charset="0"/>
              <a:buChar char="•"/>
            </a:pPr>
            <a:r>
              <a:rPr lang="en-US" dirty="0"/>
              <a:t>“Cancel English at school if you want to fool us.”. </a:t>
            </a:r>
          </a:p>
          <a:p>
            <a:pPr marL="285750" indent="-285750">
              <a:buFont typeface="Arial" panose="020B0604020202020204" pitchFamily="34" charset="0"/>
              <a:buChar char="•"/>
            </a:pPr>
            <a:r>
              <a:rPr lang="en-US" dirty="0"/>
              <a:t>“You should be called American Business Network because the gas price is higher here than the US yet our income is only 1/6 of that in the US. But you will never report that!”</a:t>
            </a:r>
          </a:p>
        </p:txBody>
      </p:sp>
    </p:spTree>
    <p:extLst>
      <p:ext uri="{BB962C8B-B14F-4D97-AF65-F5344CB8AC3E}">
        <p14:creationId xmlns:p14="http://schemas.microsoft.com/office/powerpoint/2010/main" val="120255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China_irl - 快手中国军网评论区翻车，原本的4千多条评论只剩下101条（图四）">
            <a:extLst>
              <a:ext uri="{FF2B5EF4-FFF2-40B4-BE49-F238E27FC236}">
                <a16:creationId xmlns:a16="http://schemas.microsoft.com/office/drawing/2014/main" id="{21AB7ED0-D756-492A-9F39-BF9F8FEF9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75" y="553585"/>
            <a:ext cx="1867425" cy="40363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China_irl - 快手中国军网评论区翻车，原本的4千多条评论只剩下101条（图四）">
            <a:extLst>
              <a:ext uri="{FF2B5EF4-FFF2-40B4-BE49-F238E27FC236}">
                <a16:creationId xmlns:a16="http://schemas.microsoft.com/office/drawing/2014/main" id="{F3011067-39E5-4A1D-BAA6-990628DB9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89" y="553585"/>
            <a:ext cx="1869916" cy="4036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B6C53C-A324-483C-B67C-AB3FFB50B9E8}"/>
              </a:ext>
            </a:extLst>
          </p:cNvPr>
          <p:cNvSpPr txBox="1"/>
          <p:nvPr/>
        </p:nvSpPr>
        <p:spPr>
          <a:xfrm>
            <a:off x="4705494" y="734400"/>
            <a:ext cx="3920106" cy="3539430"/>
          </a:xfrm>
          <a:prstGeom prst="rect">
            <a:avLst/>
          </a:prstGeom>
          <a:noFill/>
        </p:spPr>
        <p:txBody>
          <a:bodyPr wrap="square" rtlCol="0">
            <a:spAutoFit/>
          </a:bodyPr>
          <a:lstStyle/>
          <a:p>
            <a:r>
              <a:rPr lang="en-US" dirty="0"/>
              <a:t>Under a news where PLA shows its new weapon.</a:t>
            </a:r>
          </a:p>
          <a:p>
            <a:endParaRPr lang="en-US" altLang="zh-CN" dirty="0"/>
          </a:p>
          <a:p>
            <a:r>
              <a:rPr lang="en-US" altLang="zh-CN" b="1" dirty="0"/>
              <a:t>Comment Section:</a:t>
            </a:r>
          </a:p>
          <a:p>
            <a:endParaRPr lang="en-US" altLang="zh-CN" dirty="0"/>
          </a:p>
          <a:p>
            <a:pPr marL="285750" indent="-285750">
              <a:buFont typeface="Arial" panose="020B0604020202020204" pitchFamily="34" charset="0"/>
              <a:buChar char="•"/>
            </a:pPr>
            <a:r>
              <a:rPr lang="en-US" altLang="zh-CN" dirty="0"/>
              <a:t>“Are these for Americans? No! For us? Yes!”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“I guess I’ll have a taste of that gas before Americans”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 “tear dropping” gift to its beloved people!”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“You guys always complain that the tax money are not spent on tax payers, now here is an example how tax money will be spent on tax payers.”</a:t>
            </a:r>
          </a:p>
        </p:txBody>
      </p:sp>
    </p:spTree>
    <p:extLst>
      <p:ext uri="{BB962C8B-B14F-4D97-AF65-F5344CB8AC3E}">
        <p14:creationId xmlns:p14="http://schemas.microsoft.com/office/powerpoint/2010/main" val="346198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EBE00F-7C95-4483-BD1E-ABE7FCD125D4}"/>
              </a:ext>
            </a:extLst>
          </p:cNvPr>
          <p:cNvPicPr>
            <a:picLocks noChangeAspect="1"/>
          </p:cNvPicPr>
          <p:nvPr/>
        </p:nvPicPr>
        <p:blipFill>
          <a:blip r:embed="rId2"/>
          <a:stretch>
            <a:fillRect/>
          </a:stretch>
        </p:blipFill>
        <p:spPr>
          <a:xfrm>
            <a:off x="613154" y="550800"/>
            <a:ext cx="2102946" cy="4041900"/>
          </a:xfrm>
          <a:prstGeom prst="rect">
            <a:avLst/>
          </a:prstGeom>
        </p:spPr>
      </p:pic>
      <p:pic>
        <p:nvPicPr>
          <p:cNvPr id="8" name="Picture 7">
            <a:extLst>
              <a:ext uri="{FF2B5EF4-FFF2-40B4-BE49-F238E27FC236}">
                <a16:creationId xmlns:a16="http://schemas.microsoft.com/office/drawing/2014/main" id="{3DCDB7C3-41B0-4A35-9710-5B5D7B7238D0}"/>
              </a:ext>
            </a:extLst>
          </p:cNvPr>
          <p:cNvPicPr>
            <a:picLocks noChangeAspect="1"/>
          </p:cNvPicPr>
          <p:nvPr/>
        </p:nvPicPr>
        <p:blipFill>
          <a:blip r:embed="rId3"/>
          <a:stretch>
            <a:fillRect/>
          </a:stretch>
        </p:blipFill>
        <p:spPr>
          <a:xfrm>
            <a:off x="2787141" y="550800"/>
            <a:ext cx="2092278" cy="4041900"/>
          </a:xfrm>
          <a:prstGeom prst="rect">
            <a:avLst/>
          </a:prstGeom>
        </p:spPr>
      </p:pic>
      <p:sp>
        <p:nvSpPr>
          <p:cNvPr id="9" name="TextBox 8">
            <a:extLst>
              <a:ext uri="{FF2B5EF4-FFF2-40B4-BE49-F238E27FC236}">
                <a16:creationId xmlns:a16="http://schemas.microsoft.com/office/drawing/2014/main" id="{F61A6687-7076-4CF2-9A04-E1E3EF472FB6}"/>
              </a:ext>
            </a:extLst>
          </p:cNvPr>
          <p:cNvSpPr txBox="1"/>
          <p:nvPr/>
        </p:nvSpPr>
        <p:spPr>
          <a:xfrm>
            <a:off x="4879419" y="478869"/>
            <a:ext cx="3574506" cy="3539430"/>
          </a:xfrm>
          <a:prstGeom prst="rect">
            <a:avLst/>
          </a:prstGeom>
          <a:noFill/>
        </p:spPr>
        <p:txBody>
          <a:bodyPr wrap="square" rtlCol="0">
            <a:spAutoFit/>
          </a:bodyPr>
          <a:lstStyle/>
          <a:p>
            <a:r>
              <a:rPr lang="en-US" dirty="0"/>
              <a:t>Under a news where the Ministry of Foreign Affairs stating that “it is obvious whether there is freedom of speech in China.”</a:t>
            </a:r>
          </a:p>
          <a:p>
            <a:endParaRPr lang="en-US" altLang="zh-CN" dirty="0"/>
          </a:p>
          <a:p>
            <a:r>
              <a:rPr lang="en-US" altLang="zh-CN" b="1" dirty="0"/>
              <a:t>Comment Section:</a:t>
            </a:r>
          </a:p>
          <a:p>
            <a:endParaRPr lang="en-US" altLang="zh-CN" dirty="0"/>
          </a:p>
          <a:p>
            <a:r>
              <a:rPr lang="en-US" altLang="zh-CN" dirty="0"/>
              <a:t>“Yes, it is very obvious whether there is freedom of speech in China, but we are not allowed to say the answer.”</a:t>
            </a:r>
          </a:p>
          <a:p>
            <a:endParaRPr lang="en-US" altLang="zh-CN" dirty="0"/>
          </a:p>
          <a:p>
            <a:r>
              <a:rPr lang="en-US" altLang="zh-CN" dirty="0"/>
              <a:t>“It doesn’t take a genius to know the answer to this question. But it would take a moron to say it out loud”</a:t>
            </a:r>
          </a:p>
          <a:p>
            <a:endParaRPr lang="en-US" altLang="zh-CN" dirty="0"/>
          </a:p>
          <a:p>
            <a:endParaRPr lang="en-US" altLang="zh-CN" dirty="0"/>
          </a:p>
        </p:txBody>
      </p:sp>
    </p:spTree>
    <p:extLst>
      <p:ext uri="{BB962C8B-B14F-4D97-AF65-F5344CB8AC3E}">
        <p14:creationId xmlns:p14="http://schemas.microsoft.com/office/powerpoint/2010/main" val="2220360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D5DBD0C1-54BE-4236-854E-92297A983CAC}"/>
              </a:ext>
            </a:extLst>
          </p:cNvPr>
          <p:cNvSpPr>
            <a:spLocks noGrp="1"/>
          </p:cNvSpPr>
          <p:nvPr>
            <p:ph type="subTitle" idx="1"/>
          </p:nvPr>
        </p:nvSpPr>
        <p:spPr>
          <a:xfrm>
            <a:off x="627812" y="792063"/>
            <a:ext cx="8019388" cy="1982700"/>
          </a:xfrm>
        </p:spPr>
        <p:txBody>
          <a:bodyPr/>
          <a:lstStyle/>
          <a:p>
            <a:r>
              <a:rPr lang="en-US" altLang="zh-CN" sz="3600" b="1" dirty="0"/>
              <a:t>Like I said:</a:t>
            </a:r>
          </a:p>
          <a:p>
            <a:endParaRPr lang="en-US" altLang="zh-CN" sz="3600" b="1" dirty="0"/>
          </a:p>
          <a:p>
            <a:r>
              <a:rPr lang="en-US" altLang="zh-CN" sz="3600" b="1" dirty="0"/>
              <a:t>	Complains? </a:t>
            </a:r>
          </a:p>
          <a:p>
            <a:r>
              <a:rPr lang="en-US" altLang="zh-CN" sz="3600" b="1" dirty="0"/>
              <a:t>			Okay…</a:t>
            </a:r>
          </a:p>
          <a:p>
            <a:endParaRPr lang="en-US" altLang="zh-CN" sz="3600" b="1" dirty="0"/>
          </a:p>
          <a:p>
            <a:r>
              <a:rPr lang="en-US" sz="3600" b="1" dirty="0"/>
              <a:t>			Call for Collective Action? </a:t>
            </a:r>
          </a:p>
          <a:p>
            <a:r>
              <a:rPr lang="en-US" sz="3600" b="1" dirty="0"/>
              <a:t>					You Get Censored!</a:t>
            </a:r>
          </a:p>
        </p:txBody>
      </p:sp>
      <p:pic>
        <p:nvPicPr>
          <p:cNvPr id="1026" name="Picture 2" descr="把六四事件告訴全世界，人們是這麼說的」 回到8964這一天| DQ 地球圖輯隊">
            <a:extLst>
              <a:ext uri="{FF2B5EF4-FFF2-40B4-BE49-F238E27FC236}">
                <a16:creationId xmlns:a16="http://schemas.microsoft.com/office/drawing/2014/main" id="{3D143EE3-51D5-4E0E-B1D1-00406FDF8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000" y="714150"/>
            <a:ext cx="3508800" cy="232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45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9"/>
          <p:cNvSpPr txBox="1">
            <a:spLocks noGrp="1"/>
          </p:cNvSpPr>
          <p:nvPr>
            <p:ph type="subTitle" idx="4"/>
          </p:nvPr>
        </p:nvSpPr>
        <p:spPr>
          <a:xfrm>
            <a:off x="3563203" y="1171411"/>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Further Analysis</a:t>
            </a:r>
            <a:endParaRPr dirty="0"/>
          </a:p>
        </p:txBody>
      </p:sp>
      <p:sp>
        <p:nvSpPr>
          <p:cNvPr id="1500" name="Google Shape;1500;p29"/>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our Project?</a:t>
            </a:r>
            <a:endParaRPr dirty="0"/>
          </a:p>
        </p:txBody>
      </p:sp>
      <p:sp>
        <p:nvSpPr>
          <p:cNvPr id="1501" name="Google Shape;1501;p29"/>
          <p:cNvSpPr txBox="1">
            <a:spLocks noGrp="1"/>
          </p:cNvSpPr>
          <p:nvPr>
            <p:ph type="subTitle" idx="1"/>
          </p:nvPr>
        </p:nvSpPr>
        <p:spPr>
          <a:xfrm>
            <a:off x="3460967" y="1696760"/>
            <a:ext cx="3813611"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b="1" dirty="0"/>
              <a:t>Further analyze the mechanism of this gap</a:t>
            </a:r>
            <a:r>
              <a:rPr lang="en-US" dirty="0"/>
              <a:t>: </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Is the government incapable of understanding public needs?</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Or is the gap between public opinion and government narrative an intentional disregard of public sentiment?</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If intentional, does this behavior reflect the government's priorities or highlight potential concerns?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502" name="Google Shape;1502;p29"/>
          <p:cNvSpPr txBox="1">
            <a:spLocks noGrp="1"/>
          </p:cNvSpPr>
          <p:nvPr>
            <p:ph type="subTitle" idx="2"/>
          </p:nvPr>
        </p:nvSpPr>
        <p:spPr>
          <a:xfrm>
            <a:off x="577429" y="1986454"/>
            <a:ext cx="27420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 To Understand Public Opinions in China</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 To find the Gap between Public Sentiment and Government Narratives (from public statements, internal references and news from state owned press)</a:t>
            </a:r>
          </a:p>
          <a:p>
            <a:pPr marL="0" lvl="0" indent="0" algn="l" rtl="0">
              <a:spcBef>
                <a:spcPts val="0"/>
              </a:spcBef>
              <a:spcAft>
                <a:spcPts val="0"/>
              </a:spcAft>
              <a:buNone/>
            </a:pPr>
            <a:endParaRPr lang="en-US" dirty="0"/>
          </a:p>
        </p:txBody>
      </p:sp>
      <p:sp>
        <p:nvSpPr>
          <p:cNvPr id="1503" name="Google Shape;1503;p29"/>
          <p:cNvSpPr txBox="1">
            <a:spLocks noGrp="1"/>
          </p:cNvSpPr>
          <p:nvPr>
            <p:ph type="subTitle" idx="3"/>
          </p:nvPr>
        </p:nvSpPr>
        <p:spPr>
          <a:xfrm>
            <a:off x="704832" y="1207754"/>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 Goal</a:t>
            </a:r>
            <a:endParaRPr dirty="0"/>
          </a:p>
        </p:txBody>
      </p:sp>
      <p:grpSp>
        <p:nvGrpSpPr>
          <p:cNvPr id="1504" name="Google Shape;1504;p29"/>
          <p:cNvGrpSpPr/>
          <p:nvPr/>
        </p:nvGrpSpPr>
        <p:grpSpPr>
          <a:xfrm>
            <a:off x="7225068" y="3582212"/>
            <a:ext cx="1155488" cy="930983"/>
            <a:chOff x="7225068" y="3582212"/>
            <a:chExt cx="1155488" cy="930983"/>
          </a:xfrm>
        </p:grpSpPr>
        <p:grpSp>
          <p:nvGrpSpPr>
            <p:cNvPr id="1505" name="Google Shape;1505;p29"/>
            <p:cNvGrpSpPr/>
            <p:nvPr/>
          </p:nvGrpSpPr>
          <p:grpSpPr>
            <a:xfrm>
              <a:off x="8190795" y="3582212"/>
              <a:ext cx="189761" cy="189761"/>
              <a:chOff x="5448853" y="3419595"/>
              <a:chExt cx="78736" cy="78736"/>
            </a:xfrm>
          </p:grpSpPr>
          <p:sp>
            <p:nvSpPr>
              <p:cNvPr id="1506" name="Google Shape;1506;p29"/>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9"/>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9"/>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9"/>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9"/>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4" name="Google Shape;1514;p29"/>
            <p:cNvSpPr/>
            <p:nvPr/>
          </p:nvSpPr>
          <p:spPr>
            <a:xfrm>
              <a:off x="7225068" y="3624794"/>
              <a:ext cx="890332" cy="888400"/>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29"/>
          <p:cNvGrpSpPr/>
          <p:nvPr/>
        </p:nvGrpSpPr>
        <p:grpSpPr>
          <a:xfrm>
            <a:off x="7379143" y="2359819"/>
            <a:ext cx="1298848" cy="1015848"/>
            <a:chOff x="781983" y="2939892"/>
            <a:chExt cx="1298848" cy="1015848"/>
          </a:xfrm>
        </p:grpSpPr>
        <p:sp>
          <p:nvSpPr>
            <p:cNvPr id="1516" name="Google Shape;1516;p29"/>
            <p:cNvSpPr/>
            <p:nvPr/>
          </p:nvSpPr>
          <p:spPr>
            <a:xfrm>
              <a:off x="786411" y="3238660"/>
              <a:ext cx="998615" cy="71184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9"/>
            <p:cNvSpPr/>
            <p:nvPr/>
          </p:nvSpPr>
          <p:spPr>
            <a:xfrm>
              <a:off x="781983" y="3234151"/>
              <a:ext cx="1008276" cy="72158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9"/>
            <p:cNvSpPr/>
            <p:nvPr/>
          </p:nvSpPr>
          <p:spPr>
            <a:xfrm>
              <a:off x="842445" y="3184880"/>
              <a:ext cx="998615" cy="12035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9"/>
            <p:cNvSpPr/>
            <p:nvPr/>
          </p:nvSpPr>
          <p:spPr>
            <a:xfrm>
              <a:off x="837937" y="3180371"/>
              <a:ext cx="1007632" cy="129295"/>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9"/>
            <p:cNvSpPr/>
            <p:nvPr/>
          </p:nvSpPr>
          <p:spPr>
            <a:xfrm>
              <a:off x="950731" y="3219982"/>
              <a:ext cx="45648" cy="46372"/>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9"/>
            <p:cNvSpPr/>
            <p:nvPr/>
          </p:nvSpPr>
          <p:spPr>
            <a:xfrm>
              <a:off x="1022465" y="3219982"/>
              <a:ext cx="46372" cy="46372"/>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9"/>
            <p:cNvSpPr/>
            <p:nvPr/>
          </p:nvSpPr>
          <p:spPr>
            <a:xfrm>
              <a:off x="879077" y="3219982"/>
              <a:ext cx="46372" cy="46372"/>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9"/>
            <p:cNvSpPr/>
            <p:nvPr/>
          </p:nvSpPr>
          <p:spPr>
            <a:xfrm>
              <a:off x="841721" y="3305160"/>
              <a:ext cx="999340" cy="587061"/>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9"/>
            <p:cNvSpPr/>
            <p:nvPr/>
          </p:nvSpPr>
          <p:spPr>
            <a:xfrm>
              <a:off x="837212" y="3299927"/>
              <a:ext cx="1008356" cy="596802"/>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9"/>
            <p:cNvSpPr/>
            <p:nvPr/>
          </p:nvSpPr>
          <p:spPr>
            <a:xfrm>
              <a:off x="1256989" y="3442589"/>
              <a:ext cx="458571" cy="9017"/>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9"/>
            <p:cNvSpPr/>
            <p:nvPr/>
          </p:nvSpPr>
          <p:spPr>
            <a:xfrm>
              <a:off x="1256989" y="3510538"/>
              <a:ext cx="167375" cy="9741"/>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9"/>
            <p:cNvSpPr/>
            <p:nvPr/>
          </p:nvSpPr>
          <p:spPr>
            <a:xfrm>
              <a:off x="1479518" y="3510538"/>
              <a:ext cx="200947" cy="9741"/>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9"/>
            <p:cNvSpPr/>
            <p:nvPr/>
          </p:nvSpPr>
          <p:spPr>
            <a:xfrm>
              <a:off x="1256989" y="3717365"/>
              <a:ext cx="297314" cy="909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9"/>
            <p:cNvSpPr/>
            <p:nvPr/>
          </p:nvSpPr>
          <p:spPr>
            <a:xfrm>
              <a:off x="1256989" y="3582191"/>
              <a:ext cx="462355" cy="9822"/>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9"/>
            <p:cNvSpPr/>
            <p:nvPr/>
          </p:nvSpPr>
          <p:spPr>
            <a:xfrm>
              <a:off x="1256989" y="3650140"/>
              <a:ext cx="153125" cy="9822"/>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9"/>
            <p:cNvSpPr/>
            <p:nvPr/>
          </p:nvSpPr>
          <p:spPr>
            <a:xfrm>
              <a:off x="1444416" y="3650140"/>
              <a:ext cx="271149" cy="9822"/>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9"/>
            <p:cNvSpPr/>
            <p:nvPr/>
          </p:nvSpPr>
          <p:spPr>
            <a:xfrm>
              <a:off x="912650" y="3420127"/>
              <a:ext cx="298844" cy="298844"/>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9"/>
            <p:cNvSpPr/>
            <p:nvPr/>
          </p:nvSpPr>
          <p:spPr>
            <a:xfrm>
              <a:off x="908141" y="3415699"/>
              <a:ext cx="307780" cy="307780"/>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9"/>
            <p:cNvSpPr/>
            <p:nvPr/>
          </p:nvSpPr>
          <p:spPr>
            <a:xfrm>
              <a:off x="899929" y="3422381"/>
              <a:ext cx="298119" cy="298039"/>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9"/>
            <p:cNvSpPr/>
            <p:nvPr/>
          </p:nvSpPr>
          <p:spPr>
            <a:xfrm>
              <a:off x="895501" y="3417148"/>
              <a:ext cx="307780" cy="307780"/>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9"/>
            <p:cNvSpPr/>
            <p:nvPr/>
          </p:nvSpPr>
          <p:spPr>
            <a:xfrm>
              <a:off x="1098627" y="3444038"/>
              <a:ext cx="74791" cy="74791"/>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9"/>
            <p:cNvSpPr/>
            <p:nvPr/>
          </p:nvSpPr>
          <p:spPr>
            <a:xfrm>
              <a:off x="1094118" y="3438805"/>
              <a:ext cx="83728" cy="84452"/>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9"/>
            <p:cNvSpPr/>
            <p:nvPr/>
          </p:nvSpPr>
          <p:spPr>
            <a:xfrm>
              <a:off x="1539981" y="2967184"/>
              <a:ext cx="514684" cy="46267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9"/>
            <p:cNvSpPr/>
            <p:nvPr/>
          </p:nvSpPr>
          <p:spPr>
            <a:xfrm>
              <a:off x="1560913" y="2962354"/>
              <a:ext cx="472096" cy="472096"/>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9"/>
            <p:cNvSpPr/>
            <p:nvPr/>
          </p:nvSpPr>
          <p:spPr>
            <a:xfrm>
              <a:off x="1555680" y="2944642"/>
              <a:ext cx="525150" cy="463079"/>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9"/>
            <p:cNvSpPr/>
            <p:nvPr/>
          </p:nvSpPr>
          <p:spPr>
            <a:xfrm>
              <a:off x="1581846" y="2939892"/>
              <a:ext cx="472096" cy="472096"/>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9"/>
            <p:cNvSpPr/>
            <p:nvPr/>
          </p:nvSpPr>
          <p:spPr>
            <a:xfrm>
              <a:off x="1655753" y="3061621"/>
              <a:ext cx="306331" cy="193540"/>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9"/>
            <p:cNvSpPr/>
            <p:nvPr/>
          </p:nvSpPr>
          <p:spPr>
            <a:xfrm>
              <a:off x="1650520" y="3057193"/>
              <a:ext cx="315992" cy="202476"/>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9"/>
          <p:cNvGrpSpPr/>
          <p:nvPr/>
        </p:nvGrpSpPr>
        <p:grpSpPr>
          <a:xfrm>
            <a:off x="6961586" y="698680"/>
            <a:ext cx="1469314" cy="944106"/>
            <a:chOff x="5423018" y="1213448"/>
            <a:chExt cx="1203665" cy="773414"/>
          </a:xfrm>
        </p:grpSpPr>
        <p:sp>
          <p:nvSpPr>
            <p:cNvPr id="1545" name="Google Shape;1545;p29"/>
            <p:cNvSpPr/>
            <p:nvPr/>
          </p:nvSpPr>
          <p:spPr>
            <a:xfrm>
              <a:off x="6505138" y="1371577"/>
              <a:ext cx="121545" cy="121073"/>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9"/>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9"/>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9"/>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9"/>
            <p:cNvSpPr/>
            <p:nvPr/>
          </p:nvSpPr>
          <p:spPr>
            <a:xfrm>
              <a:off x="5442194" y="1567291"/>
              <a:ext cx="33985" cy="33159"/>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5509517" y="1499968"/>
              <a:ext cx="33985" cy="33159"/>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5442194" y="1499968"/>
              <a:ext cx="33985" cy="33159"/>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9"/>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9"/>
            <p:cNvSpPr/>
            <p:nvPr/>
          </p:nvSpPr>
          <p:spPr>
            <a:xfrm>
              <a:off x="5509517" y="1567291"/>
              <a:ext cx="33985" cy="33159"/>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9"/>
            <p:cNvSpPr/>
            <p:nvPr/>
          </p:nvSpPr>
          <p:spPr>
            <a:xfrm>
              <a:off x="6401705" y="1879536"/>
              <a:ext cx="52571" cy="52040"/>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9"/>
            <p:cNvSpPr/>
            <p:nvPr/>
          </p:nvSpPr>
          <p:spPr>
            <a:xfrm>
              <a:off x="5649591" y="1243540"/>
              <a:ext cx="33454" cy="32864"/>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9"/>
            <p:cNvSpPr/>
            <p:nvPr/>
          </p:nvSpPr>
          <p:spPr>
            <a:xfrm>
              <a:off x="5647408" y="1634318"/>
              <a:ext cx="784969" cy="105142"/>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p:nvPr/>
          </p:nvSpPr>
          <p:spPr>
            <a:xfrm>
              <a:off x="5644163" y="1630483"/>
              <a:ext cx="791519" cy="112282"/>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9"/>
            <p:cNvSpPr/>
            <p:nvPr/>
          </p:nvSpPr>
          <p:spPr>
            <a:xfrm>
              <a:off x="5783174" y="1797993"/>
              <a:ext cx="513499"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5779870" y="1794689"/>
              <a:ext cx="520048" cy="67971"/>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5918351" y="1908565"/>
              <a:ext cx="243090" cy="75051"/>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5915106" y="1904730"/>
              <a:ext cx="249640" cy="82131"/>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5656199" y="1614611"/>
              <a:ext cx="784969" cy="105142"/>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5652895" y="1611366"/>
              <a:ext cx="792109" cy="112223"/>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5742698" y="1644172"/>
              <a:ext cx="607608"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5788662" y="1775572"/>
              <a:ext cx="520048" cy="67912"/>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9"/>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5953399" y="1795810"/>
              <a:ext cx="27436" cy="27436"/>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06502" y="1795810"/>
              <a:ext cx="27436" cy="27436"/>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63440" y="1795810"/>
              <a:ext cx="27377" cy="27436"/>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118136"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175074" y="1795810"/>
              <a:ext cx="27436" cy="27436"/>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5860882" y="1237521"/>
              <a:ext cx="328467" cy="328998"/>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5857046" y="1234217"/>
              <a:ext cx="335606" cy="335606"/>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5884424" y="1216693"/>
              <a:ext cx="328998" cy="328998"/>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5881179" y="1213448"/>
              <a:ext cx="335547" cy="335547"/>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5975820" y="1391284"/>
              <a:ext cx="146208" cy="73104"/>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5972575" y="1387508"/>
              <a:ext cx="152757" cy="80479"/>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007564" y="1298236"/>
              <a:ext cx="83253" cy="82722"/>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6004318" y="1294401"/>
              <a:ext cx="89802" cy="89861"/>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5927673" y="1888858"/>
              <a:ext cx="242559" cy="75582"/>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5924369" y="1885554"/>
              <a:ext cx="249109" cy="82190"/>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3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Components of this Research</a:t>
            </a:r>
            <a:endParaRPr dirty="0"/>
          </a:p>
        </p:txBody>
      </p:sp>
      <p:sp>
        <p:nvSpPr>
          <p:cNvPr id="1592" name="Google Shape;1592;p30"/>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 through Web Crawler</a:t>
            </a:r>
            <a:endParaRPr dirty="0"/>
          </a:p>
        </p:txBody>
      </p:sp>
      <p:sp>
        <p:nvSpPr>
          <p:cNvPr id="1593" name="Google Shape;1593;p30"/>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Quantitative Analysis with Existing Tools</a:t>
            </a:r>
            <a:endParaRPr dirty="0"/>
          </a:p>
        </p:txBody>
      </p:sp>
      <p:sp>
        <p:nvSpPr>
          <p:cNvPr id="1594" name="Google Shape;1594;p30"/>
          <p:cNvSpPr txBox="1">
            <a:spLocks noGrp="1"/>
          </p:cNvSpPr>
          <p:nvPr>
            <p:ph type="subTitle" idx="1"/>
          </p:nvPr>
        </p:nvSpPr>
        <p:spPr>
          <a:xfrm>
            <a:off x="901849" y="2352425"/>
            <a:ext cx="21966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collected includes: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author’s profile name, profile description, homepage, gender, timestamp, number of followers, comments, likes and thumbs-ups,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of course, the posted content.</a:t>
            </a:r>
            <a:endParaRPr dirty="0"/>
          </a:p>
        </p:txBody>
      </p:sp>
      <p:sp>
        <p:nvSpPr>
          <p:cNvPr id="1595" name="Google Shape;1595;p30"/>
          <p:cNvSpPr txBox="1">
            <a:spLocks noGrp="1"/>
          </p:cNvSpPr>
          <p:nvPr>
            <p:ph type="subTitle" idx="2"/>
          </p:nvPr>
        </p:nvSpPr>
        <p:spPr>
          <a:xfrm>
            <a:off x="3473635" y="2415750"/>
            <a:ext cx="2571786"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include:</a:t>
            </a:r>
          </a:p>
          <a:p>
            <a:pPr marL="171450" lvl="0" indent="-171450" algn="l" rtl="0">
              <a:lnSpc>
                <a:spcPct val="150000"/>
              </a:lnSpc>
              <a:spcBef>
                <a:spcPts val="0"/>
              </a:spcBef>
              <a:spcAft>
                <a:spcPts val="0"/>
              </a:spcAft>
              <a:buFont typeface="Arial" panose="020B0604020202020204" pitchFamily="34" charset="0"/>
              <a:buChar char="•"/>
            </a:pPr>
            <a:r>
              <a:rPr lang="en-US" dirty="0"/>
              <a:t>Sentiment Analysis</a:t>
            </a:r>
          </a:p>
          <a:p>
            <a:pPr marL="171450" lvl="0" indent="-171450" algn="l" rtl="0">
              <a:lnSpc>
                <a:spcPct val="150000"/>
              </a:lnSpc>
              <a:spcBef>
                <a:spcPts val="0"/>
              </a:spcBef>
              <a:spcAft>
                <a:spcPts val="0"/>
              </a:spcAft>
              <a:buFont typeface="Arial" panose="020B0604020202020204" pitchFamily="34" charset="0"/>
              <a:buChar char="•"/>
            </a:pPr>
            <a:r>
              <a:rPr lang="en-US" dirty="0"/>
              <a:t>LDA Clustering based on TF-IDF and DTM, </a:t>
            </a:r>
          </a:p>
          <a:p>
            <a:pPr marL="171450" indent="-171450">
              <a:lnSpc>
                <a:spcPct val="150000"/>
              </a:lnSpc>
              <a:buFont typeface="Arial" panose="020B0604020202020204" pitchFamily="34" charset="0"/>
              <a:buChar char="•"/>
            </a:pPr>
            <a:r>
              <a:rPr lang="en-US" dirty="0"/>
              <a:t>PCA Visualization</a:t>
            </a:r>
          </a:p>
          <a:p>
            <a:pPr marL="171450" lvl="0" indent="-171450" algn="l" rtl="0">
              <a:lnSpc>
                <a:spcPct val="150000"/>
              </a:lnSpc>
              <a:spcBef>
                <a:spcPts val="0"/>
              </a:spcBef>
              <a:spcAft>
                <a:spcPts val="0"/>
              </a:spcAft>
              <a:buFont typeface="Arial" panose="020B0604020202020204" pitchFamily="34" charset="0"/>
              <a:buChar char="•"/>
            </a:pPr>
            <a:r>
              <a:rPr lang="en-US" dirty="0"/>
              <a:t>Aspect-Based Analysis </a:t>
            </a:r>
          </a:p>
          <a:p>
            <a:pPr marL="171450" lvl="0" indent="-171450" algn="l" rtl="0">
              <a:lnSpc>
                <a:spcPct val="150000"/>
              </a:lnSpc>
              <a:spcBef>
                <a:spcPts val="0"/>
              </a:spcBef>
              <a:spcAft>
                <a:spcPts val="0"/>
              </a:spcAft>
              <a:buFont typeface="Arial" panose="020B0604020202020204" pitchFamily="34" charset="0"/>
              <a:buChar char="•"/>
            </a:pPr>
            <a:r>
              <a:rPr lang="en-US" dirty="0"/>
              <a:t>And some more</a:t>
            </a:r>
            <a:endParaRPr dirty="0"/>
          </a:p>
        </p:txBody>
      </p:sp>
      <p:sp>
        <p:nvSpPr>
          <p:cNvPr id="1596" name="Google Shape;1596;p30"/>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need to manually read as many posts as possible under different clusters to really understand what is happening within these clusters.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also, we wish to find something interesting.</a:t>
            </a:r>
            <a:endParaRPr dirty="0"/>
          </a:p>
        </p:txBody>
      </p:sp>
      <p:sp>
        <p:nvSpPr>
          <p:cNvPr id="1597" name="Google Shape;1597;p30"/>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Qualitative Analysis by Manually Reading Posts</a:t>
            </a:r>
            <a:endParaRPr dirty="0"/>
          </a:p>
        </p:txBody>
      </p:sp>
      <p:grpSp>
        <p:nvGrpSpPr>
          <p:cNvPr id="1598" name="Google Shape;1598;p30"/>
          <p:cNvGrpSpPr/>
          <p:nvPr/>
        </p:nvGrpSpPr>
        <p:grpSpPr>
          <a:xfrm>
            <a:off x="7814889" y="900912"/>
            <a:ext cx="887675" cy="801288"/>
            <a:chOff x="6544194" y="2365864"/>
            <a:chExt cx="529544" cy="478038"/>
          </a:xfrm>
        </p:grpSpPr>
        <p:sp>
          <p:nvSpPr>
            <p:cNvPr id="1599" name="Google Shape;1599;p30"/>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1ADFAD-D7BD-413A-8039-55F78E609475}"/>
              </a:ext>
            </a:extLst>
          </p:cNvPr>
          <p:cNvSpPr>
            <a:spLocks noGrp="1"/>
          </p:cNvSpPr>
          <p:nvPr>
            <p:ph type="subTitle" idx="1"/>
          </p:nvPr>
        </p:nvSpPr>
        <p:spPr>
          <a:xfrm>
            <a:off x="720424" y="1699263"/>
            <a:ext cx="5651576" cy="1982700"/>
          </a:xfrm>
        </p:spPr>
        <p:txBody>
          <a:bodyPr/>
          <a:lstStyle/>
          <a:p>
            <a:r>
              <a:rPr lang="en-US" altLang="zh-CN" sz="3600" b="1" dirty="0"/>
              <a:t>Are you satisfied with the results?</a:t>
            </a:r>
            <a:endParaRPr lang="en-US" sz="3600" b="1" dirty="0"/>
          </a:p>
        </p:txBody>
      </p:sp>
    </p:spTree>
    <p:extLst>
      <p:ext uri="{BB962C8B-B14F-4D97-AF65-F5344CB8AC3E}">
        <p14:creationId xmlns:p14="http://schemas.microsoft.com/office/powerpoint/2010/main" val="304584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t's... Complicated....">
            <a:extLst>
              <a:ext uri="{FF2B5EF4-FFF2-40B4-BE49-F238E27FC236}">
                <a16:creationId xmlns:a16="http://schemas.microsoft.com/office/drawing/2014/main" id="{2C324AC9-9BE8-4D2D-8B10-26DABE3C67E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62062" y="654516"/>
            <a:ext cx="6819875" cy="383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961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Methodologies</a:t>
            </a:r>
            <a:endParaRPr sz="40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609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Presentation</a:t>
            </a:r>
            <a:endParaRPr dirty="0"/>
          </a:p>
        </p:txBody>
      </p:sp>
      <p:sp>
        <p:nvSpPr>
          <p:cNvPr id="1031" name="Google Shape;1031;p25"/>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Analyzing Public Opinion and Political Spectrums in China on Zhihu.com</a:t>
            </a:r>
            <a:endParaRPr dirty="0"/>
          </a:p>
        </p:txBody>
      </p:sp>
      <p:graphicFrame>
        <p:nvGraphicFramePr>
          <p:cNvPr id="1032" name="Google Shape;1032;p25"/>
          <p:cNvGraphicFramePr/>
          <p:nvPr>
            <p:extLst>
              <p:ext uri="{D42A27DB-BD31-4B8C-83A1-F6EECF244321}">
                <p14:modId xmlns:p14="http://schemas.microsoft.com/office/powerpoint/2010/main" val="534020831"/>
              </p:ext>
            </p:extLst>
          </p:nvPr>
        </p:nvGraphicFramePr>
        <p:xfrm>
          <a:off x="720000" y="1691025"/>
          <a:ext cx="7503475" cy="2169150"/>
        </p:xfrm>
        <a:graphic>
          <a:graphicData uri="http://schemas.openxmlformats.org/drawingml/2006/table">
            <a:tbl>
              <a:tblPr>
                <a:noFill/>
                <a:tableStyleId>{61DDCBEA-369D-4F9E-B566-DAEAE9346CF8}</a:tableStyleId>
              </a:tblPr>
              <a:tblGrid>
                <a:gridCol w="2243875">
                  <a:extLst>
                    <a:ext uri="{9D8B030D-6E8A-4147-A177-3AD203B41FA5}">
                      <a16:colId xmlns:a16="http://schemas.microsoft.com/office/drawing/2014/main" val="20000"/>
                    </a:ext>
                  </a:extLst>
                </a:gridCol>
                <a:gridCol w="52596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Project Objectives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What this project aims to find</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000" b="1" u="sng" dirty="0">
                          <a:solidFill>
                            <a:schemeClr val="dk1"/>
                          </a:solidFill>
                          <a:latin typeface="Open Sans"/>
                          <a:ea typeface="Open Sans"/>
                          <a:cs typeface="Open Sans"/>
                          <a:sym typeface="Open Sans"/>
                        </a:rPr>
                        <a:t>Project Methodology</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US" sz="1000" dirty="0">
                          <a:solidFill>
                            <a:schemeClr val="dk1"/>
                          </a:solidFill>
                          <a:latin typeface="Open Sans"/>
                          <a:ea typeface="Open Sans"/>
                          <a:cs typeface="Open Sans"/>
                          <a:sym typeface="Open Sans"/>
                        </a:rPr>
                        <a:t>Web scraping, sentiment analysis, Topic Modeling through LDA, PCA, aspect-based analysis</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US" sz="1000" b="1" u="sng" dirty="0">
                          <a:solidFill>
                            <a:schemeClr val="dk1"/>
                          </a:solidFill>
                          <a:latin typeface="Open Sans"/>
                          <a:ea typeface="Open Sans"/>
                          <a:cs typeface="Open Sans"/>
                          <a:sym typeface="Open Sans"/>
                        </a:rPr>
                        <a:t>Topic Modeling</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US" sz="1000" dirty="0">
                          <a:solidFill>
                            <a:schemeClr val="dk1"/>
                          </a:solidFill>
                          <a:latin typeface="Open Sans"/>
                          <a:ea typeface="Open Sans"/>
                          <a:cs typeface="Open Sans"/>
                          <a:sym typeface="Open Sans"/>
                        </a:rPr>
                        <a:t>How to conduct Topic Modeling and what did we use</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PCA…LDA…EFA…ABA…What are they?</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A brief introduction of all the methods we used and didn’t use……</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dirty="0">
                          <a:solidFill>
                            <a:schemeClr val="dk1"/>
                          </a:solidFill>
                          <a:latin typeface="Open Sans"/>
                          <a:ea typeface="Open Sans"/>
                          <a:cs typeface="Open Sans"/>
                          <a:sym typeface="Open Sans"/>
                        </a:rPr>
                        <a:t>Examples</a:t>
                      </a:r>
                      <a:endParaRPr sz="1000" b="1" u="sng"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dirty="0">
                          <a:solidFill>
                            <a:schemeClr val="dk1"/>
                          </a:solidFill>
                          <a:latin typeface="Open Sans"/>
                          <a:ea typeface="Open Sans"/>
                          <a:cs typeface="Open Sans"/>
                          <a:sym typeface="Open Sans"/>
                        </a:rPr>
                        <a:t>Using examples to demostrate the results</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What’s next</a:t>
                      </a:r>
                      <a:endParaRPr sz="1000" b="1"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So far, this project is not done yet and still has a lot of potential</a:t>
                      </a: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33" name="Google Shape;1033;p25"/>
          <p:cNvSpPr txBox="1"/>
          <p:nvPr/>
        </p:nvSpPr>
        <p:spPr>
          <a:xfrm>
            <a:off x="719998" y="4133675"/>
            <a:ext cx="2440802"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Special Thanks to:</a:t>
            </a:r>
          </a:p>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ChatGPT 3.5 for Helping with Code</a:t>
            </a:r>
          </a:p>
        </p:txBody>
      </p:sp>
      <p:sp>
        <p:nvSpPr>
          <p:cNvPr id="1034" name="Google Shape;1034;p25"/>
          <p:cNvSpPr txBox="1"/>
          <p:nvPr/>
        </p:nvSpPr>
        <p:spPr>
          <a:xfrm>
            <a:off x="4016390" y="4133675"/>
            <a:ext cx="34776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1"/>
                </a:solidFill>
                <a:latin typeface="Open Sans"/>
                <a:ea typeface="Open Sans"/>
                <a:cs typeface="Open Sans"/>
                <a:sym typeface="Open Sans"/>
              </a:rPr>
              <a:t>You can visit our projects:</a:t>
            </a:r>
            <a:br>
              <a:rPr lang="en" sz="1000" b="1" dirty="0">
                <a:solidFill>
                  <a:schemeClr val="dk1"/>
                </a:solidFill>
                <a:latin typeface="Open Sans"/>
                <a:ea typeface="Open Sans"/>
                <a:cs typeface="Open Sans"/>
                <a:sym typeface="Open Sans"/>
              </a:rPr>
            </a:br>
            <a:r>
              <a:rPr lang="en-US" sz="1000" b="1" u="sng" dirty="0">
                <a:solidFill>
                  <a:schemeClr val="dk1"/>
                </a:solidFill>
                <a:latin typeface="Open Sans"/>
                <a:ea typeface="Open Sans"/>
                <a:cs typeface="Open Sans"/>
                <a:sym typeface="Open Sans"/>
                <a:hlinkClick r:id="rId3"/>
              </a:rPr>
              <a:t>https://github.com/JesseLovesGrace/CN_Spectrum</a:t>
            </a:r>
            <a:endParaRPr lang="en-US" sz="1000" b="1" u="sng" dirty="0">
              <a:solidFill>
                <a:schemeClr val="dk1"/>
              </a:solidFill>
              <a:latin typeface="Open Sans"/>
              <a:ea typeface="Open Sans"/>
              <a:cs typeface="Open Sans"/>
              <a:sym typeface="Open Sans"/>
            </a:endParaRPr>
          </a:p>
          <a:p>
            <a:pPr marL="0" lvl="0" indent="0" algn="l" rtl="0">
              <a:spcBef>
                <a:spcPts val="0"/>
              </a:spcBef>
              <a:spcAft>
                <a:spcPts val="0"/>
              </a:spcAft>
              <a:buNone/>
            </a:pPr>
            <a:endParaRPr sz="1000" b="1" dirty="0">
              <a:solidFill>
                <a:schemeClr val="dk1"/>
              </a:solidFill>
              <a:latin typeface="Open Sans"/>
              <a:ea typeface="Open Sans"/>
              <a:cs typeface="Open Sans"/>
              <a:sym typeface="Open Sans"/>
            </a:endParaRPr>
          </a:p>
        </p:txBody>
      </p:sp>
      <p:grpSp>
        <p:nvGrpSpPr>
          <p:cNvPr id="1035" name="Google Shape;1035;p25"/>
          <p:cNvGrpSpPr/>
          <p:nvPr/>
        </p:nvGrpSpPr>
        <p:grpSpPr>
          <a:xfrm>
            <a:off x="7190985" y="712950"/>
            <a:ext cx="1239906" cy="584116"/>
            <a:chOff x="6947135" y="2460525"/>
            <a:chExt cx="1239906" cy="584116"/>
          </a:xfrm>
        </p:grpSpPr>
        <p:sp>
          <p:nvSpPr>
            <p:cNvPr id="1036" name="Google Shape;1036;p25"/>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5"/>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5"/>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5"/>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5"/>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5"/>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What is the most challenging part of this research?</a:t>
            </a:r>
          </a:p>
        </p:txBody>
      </p:sp>
    </p:spTree>
    <p:extLst>
      <p:ext uri="{BB962C8B-B14F-4D97-AF65-F5344CB8AC3E}">
        <p14:creationId xmlns:p14="http://schemas.microsoft.com/office/powerpoint/2010/main" val="42378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In China, information control are strict, and sometimes, scraping a website for what the authority considers “sensitive information” may pose legal risks.</a:t>
            </a:r>
          </a:p>
          <a:p>
            <a:pPr marL="171450" lvl="0" indent="-171450" algn="l" rtl="0">
              <a:lnSpc>
                <a:spcPct val="150000"/>
              </a:lnSpc>
              <a:spcBef>
                <a:spcPts val="0"/>
              </a:spcBef>
              <a:spcAft>
                <a:spcPts val="0"/>
              </a:spcAft>
              <a:buFont typeface="Arial" panose="020B0604020202020204" pitchFamily="34" charset="0"/>
              <a:buChar char="•"/>
            </a:pPr>
            <a:endParaRPr lang="en-US" sz="1600" dirty="0"/>
          </a:p>
          <a:p>
            <a:pPr marL="171450" lvl="0" indent="-171450" algn="l" rtl="0">
              <a:lnSpc>
                <a:spcPct val="150000"/>
              </a:lnSpc>
              <a:spcBef>
                <a:spcPts val="0"/>
              </a:spcBef>
              <a:spcAft>
                <a:spcPts val="0"/>
              </a:spcAft>
              <a:buFont typeface="Arial" panose="020B0604020202020204" pitchFamily="34" charset="0"/>
              <a:buChar char="•"/>
            </a:pPr>
            <a:r>
              <a:rPr lang="en-US" sz="1600" dirty="0"/>
              <a:t>Collecting information without logging in is most tricky part.</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Building Web Scraping Tools without Breaking the Law</a:t>
            </a:r>
            <a:endParaRPr sz="2000"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homer simpson jail GIF">
            <a:extLst>
              <a:ext uri="{FF2B5EF4-FFF2-40B4-BE49-F238E27FC236}">
                <a16:creationId xmlns:a16="http://schemas.microsoft.com/office/drawing/2014/main" id="{FD195759-1DC8-43AF-B6C4-65B8518E9C21}"/>
              </a:ext>
            </a:extLst>
          </p:cNvPr>
          <p:cNvPicPr>
            <a:picLocks noGrp="1" noChangeAspect="1" noChangeArrowheads="1" noCrop="1"/>
          </p:cNvPicPr>
          <p:nvPr>
            <p:ph type="pic" idx="2"/>
          </p:nvPr>
        </p:nvPicPr>
        <p:blipFill>
          <a:blip r:embed="rId3">
            <a:extLst>
              <a:ext uri="{28A0092B-C50C-407E-A947-70E740481C1C}">
                <a14:useLocalDpi xmlns:a14="http://schemas.microsoft.com/office/drawing/2010/main" val="0"/>
              </a:ext>
            </a:extLst>
          </a:blip>
          <a:srcRect l="24141" r="2414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mer simpson jail GIF">
            <a:extLst>
              <a:ext uri="{FF2B5EF4-FFF2-40B4-BE49-F238E27FC236}">
                <a16:creationId xmlns:a16="http://schemas.microsoft.com/office/drawing/2014/main" id="{7A15D9FF-B7F1-4067-B3EF-9B95150CF3BE}"/>
              </a:ext>
            </a:extLst>
          </p:cNvPr>
          <p:cNvPicPr>
            <a:picLocks noGrp="1" noChangeAspect="1" noChangeArrowheads="1" noCrop="1"/>
          </p:cNvPicPr>
          <p:nvPr>
            <p:ph type="pic" idx="2"/>
          </p:nvPr>
        </p:nvPicPr>
        <p:blipFill>
          <a:blip r:embed="rId2">
            <a:extLst>
              <a:ext uri="{28A0092B-C50C-407E-A947-70E740481C1C}">
                <a14:useLocalDpi xmlns:a14="http://schemas.microsoft.com/office/drawing/2010/main" val="0"/>
              </a:ext>
            </a:extLst>
          </a:blip>
          <a:srcRect l="24141" r="24141"/>
          <a:stretch>
            <a:fillRect/>
          </a:stretch>
        </p:blipFill>
        <p:spPr bwMode="auto">
          <a:xfrm>
            <a:off x="5019725" y="965076"/>
            <a:ext cx="2203500" cy="32133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213;p27">
            <a:extLst>
              <a:ext uri="{FF2B5EF4-FFF2-40B4-BE49-F238E27FC236}">
                <a16:creationId xmlns:a16="http://schemas.microsoft.com/office/drawing/2014/main" id="{BB04F0D1-4F18-442C-84C2-2BD2A836D560}"/>
              </a:ext>
            </a:extLst>
          </p:cNvPr>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Building Web Scraping Tools without Breaking the Law</a:t>
            </a:r>
            <a:endParaRPr sz="2000" dirty="0"/>
          </a:p>
        </p:txBody>
      </p:sp>
      <p:sp>
        <p:nvSpPr>
          <p:cNvPr id="8" name="Google Shape;1212;p27">
            <a:extLst>
              <a:ext uri="{FF2B5EF4-FFF2-40B4-BE49-F238E27FC236}">
                <a16:creationId xmlns:a16="http://schemas.microsoft.com/office/drawing/2014/main" id="{3B599159-CB94-4361-9C79-9222EB705883}"/>
              </a:ext>
            </a:extLst>
          </p:cNvPr>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We managed to achieve scraping Zhihu.com (Chinese Quora) without logging in.</a:t>
            </a:r>
          </a:p>
          <a:p>
            <a:pPr marL="171450" lvl="0" indent="-171450" algn="l" rtl="0">
              <a:lnSpc>
                <a:spcPct val="150000"/>
              </a:lnSpc>
              <a:spcBef>
                <a:spcPts val="0"/>
              </a:spcBef>
              <a:spcAft>
                <a:spcPts val="0"/>
              </a:spcAft>
              <a:buFont typeface="Arial" panose="020B0604020202020204" pitchFamily="34" charset="0"/>
              <a:buChar char="•"/>
            </a:pPr>
            <a:endParaRPr lang="en-US" sz="1600" dirty="0"/>
          </a:p>
          <a:p>
            <a:pPr marL="171450" lvl="0" indent="-171450" algn="l" rtl="0">
              <a:lnSpc>
                <a:spcPct val="150000"/>
              </a:lnSpc>
              <a:spcBef>
                <a:spcPts val="0"/>
              </a:spcBef>
              <a:spcAft>
                <a:spcPts val="0"/>
              </a:spcAft>
              <a:buFont typeface="Arial" panose="020B0604020202020204" pitchFamily="34" charset="0"/>
              <a:buChar char="•"/>
            </a:pPr>
            <a:r>
              <a:rPr lang="en-US" sz="1600" dirty="0"/>
              <a:t>I hope I don’t get a call from Chinese Police.</a:t>
            </a:r>
          </a:p>
        </p:txBody>
      </p:sp>
    </p:spTree>
    <p:extLst>
      <p:ext uri="{BB962C8B-B14F-4D97-AF65-F5344CB8AC3E}">
        <p14:creationId xmlns:p14="http://schemas.microsoft.com/office/powerpoint/2010/main" val="82438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33"/>
          <p:cNvSpPr txBox="1">
            <a:spLocks noGrp="1"/>
          </p:cNvSpPr>
          <p:nvPr>
            <p:ph type="title"/>
          </p:nvPr>
        </p:nvSpPr>
        <p:spPr>
          <a:xfrm>
            <a:off x="3110500" y="1782613"/>
            <a:ext cx="5320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356,179 rows…</a:t>
            </a:r>
            <a:endParaRPr dirty="0"/>
          </a:p>
        </p:txBody>
      </p:sp>
      <p:sp>
        <p:nvSpPr>
          <p:cNvPr id="1710" name="Google Shape;1710;p33"/>
          <p:cNvSpPr txBox="1">
            <a:spLocks noGrp="1"/>
          </p:cNvSpPr>
          <p:nvPr>
            <p:ph type="subTitle" idx="1"/>
          </p:nvPr>
        </p:nvSpPr>
        <p:spPr>
          <a:xfrm>
            <a:off x="3110500" y="2863787"/>
            <a:ext cx="5320200" cy="497100"/>
          </a:xfrm>
          <a:prstGeom prst="rect">
            <a:avLst/>
          </a:prstGeom>
        </p:spPr>
        <p:txBody>
          <a:bodyPr spcFirstLastPara="1" wrap="square" lIns="91425" tIns="91425" rIns="91425" bIns="91425" anchor="t" anchorCtr="0">
            <a:noAutofit/>
          </a:bodyPr>
          <a:lstStyle/>
          <a:p>
            <a:pPr marL="0" lvl="0" indent="0"/>
            <a:r>
              <a:rPr lang="en-US" dirty="0"/>
              <a:t>…of data on 15 different topics so far……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topics including birth rate, abolishing death sentence, religion, American hegemony, Chinese traditional culture, gender issues, marriage, patriotism vs nationalism, governmental corruption, social injustice, 996, freedom of speech and etc.…</a:t>
            </a:r>
            <a:endParaRPr dirty="0"/>
          </a:p>
        </p:txBody>
      </p:sp>
      <p:grpSp>
        <p:nvGrpSpPr>
          <p:cNvPr id="1711" name="Google Shape;1711;p33"/>
          <p:cNvGrpSpPr/>
          <p:nvPr/>
        </p:nvGrpSpPr>
        <p:grpSpPr>
          <a:xfrm>
            <a:off x="713216" y="1123904"/>
            <a:ext cx="2305770" cy="2895692"/>
            <a:chOff x="1539175" y="2330700"/>
            <a:chExt cx="810350" cy="1017675"/>
          </a:xfrm>
        </p:grpSpPr>
        <p:sp>
          <p:nvSpPr>
            <p:cNvPr id="1712" name="Google Shape;1712;p33"/>
            <p:cNvSpPr/>
            <p:nvPr/>
          </p:nvSpPr>
          <p:spPr>
            <a:xfrm>
              <a:off x="1898400" y="2363625"/>
              <a:ext cx="2825" cy="37825"/>
            </a:xfrm>
            <a:custGeom>
              <a:avLst/>
              <a:gdLst/>
              <a:ahLst/>
              <a:cxnLst/>
              <a:rect l="l" t="t" r="r" b="b"/>
              <a:pathLst>
                <a:path w="113" h="1513" extrusionOk="0">
                  <a:moveTo>
                    <a:pt x="57" y="0"/>
                  </a:moveTo>
                  <a:cubicBezTo>
                    <a:pt x="29" y="0"/>
                    <a:pt x="1" y="28"/>
                    <a:pt x="1" y="65"/>
                  </a:cubicBezTo>
                  <a:lnTo>
                    <a:pt x="1" y="529"/>
                  </a:lnTo>
                  <a:cubicBezTo>
                    <a:pt x="1" y="557"/>
                    <a:pt x="29" y="585"/>
                    <a:pt x="57" y="585"/>
                  </a:cubicBezTo>
                  <a:cubicBezTo>
                    <a:pt x="94" y="585"/>
                    <a:pt x="112" y="557"/>
                    <a:pt x="112" y="529"/>
                  </a:cubicBezTo>
                  <a:lnTo>
                    <a:pt x="112" y="65"/>
                  </a:lnTo>
                  <a:cubicBezTo>
                    <a:pt x="112" y="28"/>
                    <a:pt x="94" y="0"/>
                    <a:pt x="57" y="0"/>
                  </a:cubicBezTo>
                  <a:close/>
                  <a:moveTo>
                    <a:pt x="57" y="928"/>
                  </a:moveTo>
                  <a:cubicBezTo>
                    <a:pt x="29" y="928"/>
                    <a:pt x="1" y="956"/>
                    <a:pt x="1" y="993"/>
                  </a:cubicBezTo>
                  <a:lnTo>
                    <a:pt x="1" y="1457"/>
                  </a:lnTo>
                  <a:cubicBezTo>
                    <a:pt x="1" y="1485"/>
                    <a:pt x="29" y="1512"/>
                    <a:pt x="57" y="1512"/>
                  </a:cubicBezTo>
                  <a:cubicBezTo>
                    <a:pt x="94" y="1512"/>
                    <a:pt x="112" y="1485"/>
                    <a:pt x="112" y="1457"/>
                  </a:cubicBezTo>
                  <a:lnTo>
                    <a:pt x="112" y="993"/>
                  </a:lnTo>
                  <a:cubicBezTo>
                    <a:pt x="112" y="956"/>
                    <a:pt x="94" y="928"/>
                    <a:pt x="57" y="9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199675" y="2704075"/>
              <a:ext cx="82350" cy="174425"/>
            </a:xfrm>
            <a:custGeom>
              <a:avLst/>
              <a:gdLst/>
              <a:ahLst/>
              <a:cxnLst/>
              <a:rect l="l" t="t" r="r" b="b"/>
              <a:pathLst>
                <a:path w="3294" h="6977" extrusionOk="0">
                  <a:moveTo>
                    <a:pt x="1670" y="1"/>
                  </a:moveTo>
                  <a:cubicBezTo>
                    <a:pt x="1642" y="1"/>
                    <a:pt x="1614" y="19"/>
                    <a:pt x="1614" y="56"/>
                  </a:cubicBezTo>
                  <a:cubicBezTo>
                    <a:pt x="1614" y="84"/>
                    <a:pt x="1642" y="112"/>
                    <a:pt x="1670" y="112"/>
                  </a:cubicBezTo>
                  <a:lnTo>
                    <a:pt x="2134" y="112"/>
                  </a:lnTo>
                  <a:cubicBezTo>
                    <a:pt x="2171" y="112"/>
                    <a:pt x="2190" y="84"/>
                    <a:pt x="2190" y="56"/>
                  </a:cubicBezTo>
                  <a:cubicBezTo>
                    <a:pt x="2190" y="19"/>
                    <a:pt x="2171" y="1"/>
                    <a:pt x="2134" y="1"/>
                  </a:cubicBezTo>
                  <a:close/>
                  <a:moveTo>
                    <a:pt x="2598" y="1"/>
                  </a:moveTo>
                  <a:cubicBezTo>
                    <a:pt x="2570" y="1"/>
                    <a:pt x="2542" y="19"/>
                    <a:pt x="2542" y="56"/>
                  </a:cubicBezTo>
                  <a:cubicBezTo>
                    <a:pt x="2542" y="84"/>
                    <a:pt x="2570" y="112"/>
                    <a:pt x="2598" y="112"/>
                  </a:cubicBezTo>
                  <a:lnTo>
                    <a:pt x="3062" y="112"/>
                  </a:lnTo>
                  <a:cubicBezTo>
                    <a:pt x="3099" y="112"/>
                    <a:pt x="3117" y="84"/>
                    <a:pt x="3117" y="56"/>
                  </a:cubicBezTo>
                  <a:cubicBezTo>
                    <a:pt x="3117" y="19"/>
                    <a:pt x="3099" y="1"/>
                    <a:pt x="3062" y="1"/>
                  </a:cubicBezTo>
                  <a:close/>
                  <a:moveTo>
                    <a:pt x="3229" y="288"/>
                  </a:moveTo>
                  <a:cubicBezTo>
                    <a:pt x="3201" y="288"/>
                    <a:pt x="3173" y="316"/>
                    <a:pt x="3173" y="353"/>
                  </a:cubicBezTo>
                  <a:lnTo>
                    <a:pt x="3173" y="817"/>
                  </a:lnTo>
                  <a:cubicBezTo>
                    <a:pt x="3173" y="845"/>
                    <a:pt x="3201" y="873"/>
                    <a:pt x="3229" y="873"/>
                  </a:cubicBezTo>
                  <a:cubicBezTo>
                    <a:pt x="3266" y="873"/>
                    <a:pt x="3294" y="845"/>
                    <a:pt x="3294" y="817"/>
                  </a:cubicBezTo>
                  <a:lnTo>
                    <a:pt x="3294" y="353"/>
                  </a:lnTo>
                  <a:cubicBezTo>
                    <a:pt x="3294" y="316"/>
                    <a:pt x="3266" y="288"/>
                    <a:pt x="3229" y="288"/>
                  </a:cubicBezTo>
                  <a:close/>
                  <a:moveTo>
                    <a:pt x="3229" y="1216"/>
                  </a:moveTo>
                  <a:cubicBezTo>
                    <a:pt x="3201" y="1216"/>
                    <a:pt x="3173" y="1244"/>
                    <a:pt x="3173" y="1281"/>
                  </a:cubicBezTo>
                  <a:lnTo>
                    <a:pt x="3173" y="1745"/>
                  </a:lnTo>
                  <a:cubicBezTo>
                    <a:pt x="3173" y="1772"/>
                    <a:pt x="3201" y="1800"/>
                    <a:pt x="3229" y="1800"/>
                  </a:cubicBezTo>
                  <a:cubicBezTo>
                    <a:pt x="3266" y="1800"/>
                    <a:pt x="3294" y="1772"/>
                    <a:pt x="3294" y="1745"/>
                  </a:cubicBezTo>
                  <a:lnTo>
                    <a:pt x="3294" y="1281"/>
                  </a:lnTo>
                  <a:cubicBezTo>
                    <a:pt x="3294" y="1244"/>
                    <a:pt x="3266" y="1216"/>
                    <a:pt x="3229" y="1216"/>
                  </a:cubicBezTo>
                  <a:close/>
                  <a:moveTo>
                    <a:pt x="3229" y="2143"/>
                  </a:moveTo>
                  <a:cubicBezTo>
                    <a:pt x="3201" y="2143"/>
                    <a:pt x="3173" y="2171"/>
                    <a:pt x="3173" y="2208"/>
                  </a:cubicBezTo>
                  <a:lnTo>
                    <a:pt x="3173" y="2672"/>
                  </a:lnTo>
                  <a:cubicBezTo>
                    <a:pt x="3173" y="2700"/>
                    <a:pt x="3201" y="2728"/>
                    <a:pt x="3229" y="2728"/>
                  </a:cubicBezTo>
                  <a:cubicBezTo>
                    <a:pt x="3266" y="2728"/>
                    <a:pt x="3294" y="2700"/>
                    <a:pt x="3294" y="2672"/>
                  </a:cubicBezTo>
                  <a:lnTo>
                    <a:pt x="3294" y="2208"/>
                  </a:lnTo>
                  <a:cubicBezTo>
                    <a:pt x="3294" y="2171"/>
                    <a:pt x="3266" y="2143"/>
                    <a:pt x="3229" y="2143"/>
                  </a:cubicBezTo>
                  <a:close/>
                  <a:moveTo>
                    <a:pt x="3229" y="3071"/>
                  </a:moveTo>
                  <a:cubicBezTo>
                    <a:pt x="3201" y="3071"/>
                    <a:pt x="3173" y="3099"/>
                    <a:pt x="3173" y="3136"/>
                  </a:cubicBezTo>
                  <a:lnTo>
                    <a:pt x="3173" y="3600"/>
                  </a:lnTo>
                  <a:cubicBezTo>
                    <a:pt x="3173" y="3628"/>
                    <a:pt x="3201" y="3656"/>
                    <a:pt x="3229" y="3656"/>
                  </a:cubicBezTo>
                  <a:cubicBezTo>
                    <a:pt x="3266" y="3656"/>
                    <a:pt x="3294" y="3628"/>
                    <a:pt x="3294" y="3600"/>
                  </a:cubicBezTo>
                  <a:lnTo>
                    <a:pt x="3294" y="3136"/>
                  </a:lnTo>
                  <a:cubicBezTo>
                    <a:pt x="3294" y="3099"/>
                    <a:pt x="3266" y="3071"/>
                    <a:pt x="3229" y="3071"/>
                  </a:cubicBezTo>
                  <a:close/>
                  <a:moveTo>
                    <a:pt x="3229" y="3999"/>
                  </a:moveTo>
                  <a:cubicBezTo>
                    <a:pt x="3201" y="3999"/>
                    <a:pt x="3173" y="4027"/>
                    <a:pt x="3173" y="4064"/>
                  </a:cubicBezTo>
                  <a:lnTo>
                    <a:pt x="3173" y="4528"/>
                  </a:lnTo>
                  <a:cubicBezTo>
                    <a:pt x="3173" y="4555"/>
                    <a:pt x="3201" y="4583"/>
                    <a:pt x="3229" y="4583"/>
                  </a:cubicBezTo>
                  <a:cubicBezTo>
                    <a:pt x="3266" y="4583"/>
                    <a:pt x="3294" y="4555"/>
                    <a:pt x="3294" y="4528"/>
                  </a:cubicBezTo>
                  <a:lnTo>
                    <a:pt x="3294" y="4064"/>
                  </a:lnTo>
                  <a:cubicBezTo>
                    <a:pt x="3294" y="4027"/>
                    <a:pt x="3266" y="3999"/>
                    <a:pt x="3229" y="3999"/>
                  </a:cubicBezTo>
                  <a:close/>
                  <a:moveTo>
                    <a:pt x="269" y="5214"/>
                  </a:moveTo>
                  <a:cubicBezTo>
                    <a:pt x="241" y="5214"/>
                    <a:pt x="214" y="5242"/>
                    <a:pt x="214" y="5279"/>
                  </a:cubicBezTo>
                  <a:cubicBezTo>
                    <a:pt x="214" y="5307"/>
                    <a:pt x="241" y="5335"/>
                    <a:pt x="269" y="5335"/>
                  </a:cubicBezTo>
                  <a:lnTo>
                    <a:pt x="733" y="5335"/>
                  </a:lnTo>
                  <a:cubicBezTo>
                    <a:pt x="770" y="5335"/>
                    <a:pt x="789" y="5307"/>
                    <a:pt x="789" y="5279"/>
                  </a:cubicBezTo>
                  <a:cubicBezTo>
                    <a:pt x="789" y="5242"/>
                    <a:pt x="770" y="5214"/>
                    <a:pt x="733" y="5214"/>
                  </a:cubicBezTo>
                  <a:close/>
                  <a:moveTo>
                    <a:pt x="1197" y="5214"/>
                  </a:moveTo>
                  <a:cubicBezTo>
                    <a:pt x="1169" y="5214"/>
                    <a:pt x="1141" y="5242"/>
                    <a:pt x="1141" y="5279"/>
                  </a:cubicBezTo>
                  <a:cubicBezTo>
                    <a:pt x="1141" y="5307"/>
                    <a:pt x="1169" y="5335"/>
                    <a:pt x="1197" y="5335"/>
                  </a:cubicBezTo>
                  <a:lnTo>
                    <a:pt x="1661" y="5335"/>
                  </a:lnTo>
                  <a:cubicBezTo>
                    <a:pt x="1698" y="5335"/>
                    <a:pt x="1716" y="5307"/>
                    <a:pt x="1716" y="5279"/>
                  </a:cubicBezTo>
                  <a:cubicBezTo>
                    <a:pt x="1716" y="5242"/>
                    <a:pt x="1698" y="5214"/>
                    <a:pt x="1661" y="5214"/>
                  </a:cubicBezTo>
                  <a:close/>
                  <a:moveTo>
                    <a:pt x="2125" y="5214"/>
                  </a:moveTo>
                  <a:cubicBezTo>
                    <a:pt x="2097" y="5214"/>
                    <a:pt x="2069" y="5242"/>
                    <a:pt x="2069" y="5279"/>
                  </a:cubicBezTo>
                  <a:cubicBezTo>
                    <a:pt x="2069" y="5307"/>
                    <a:pt x="2097" y="5335"/>
                    <a:pt x="2125" y="5335"/>
                  </a:cubicBezTo>
                  <a:lnTo>
                    <a:pt x="2588" y="5335"/>
                  </a:lnTo>
                  <a:cubicBezTo>
                    <a:pt x="2626" y="5335"/>
                    <a:pt x="2644" y="5307"/>
                    <a:pt x="2644" y="5279"/>
                  </a:cubicBezTo>
                  <a:cubicBezTo>
                    <a:pt x="2644" y="5242"/>
                    <a:pt x="2626" y="5214"/>
                    <a:pt x="2588" y="5214"/>
                  </a:cubicBezTo>
                  <a:close/>
                  <a:moveTo>
                    <a:pt x="3229" y="4936"/>
                  </a:moveTo>
                  <a:cubicBezTo>
                    <a:pt x="3201" y="4936"/>
                    <a:pt x="3173" y="4954"/>
                    <a:pt x="3173" y="4991"/>
                  </a:cubicBezTo>
                  <a:lnTo>
                    <a:pt x="3173" y="5214"/>
                  </a:lnTo>
                  <a:lnTo>
                    <a:pt x="3052" y="5214"/>
                  </a:lnTo>
                  <a:cubicBezTo>
                    <a:pt x="3024" y="5214"/>
                    <a:pt x="2997" y="5242"/>
                    <a:pt x="2997" y="5279"/>
                  </a:cubicBezTo>
                  <a:cubicBezTo>
                    <a:pt x="2997" y="5307"/>
                    <a:pt x="3024" y="5335"/>
                    <a:pt x="3052" y="5335"/>
                  </a:cubicBezTo>
                  <a:lnTo>
                    <a:pt x="3229" y="5335"/>
                  </a:lnTo>
                  <a:cubicBezTo>
                    <a:pt x="3266" y="5335"/>
                    <a:pt x="3294" y="5307"/>
                    <a:pt x="3294" y="5279"/>
                  </a:cubicBezTo>
                  <a:lnTo>
                    <a:pt x="3294" y="4991"/>
                  </a:lnTo>
                  <a:cubicBezTo>
                    <a:pt x="3294" y="4954"/>
                    <a:pt x="3266" y="4936"/>
                    <a:pt x="3229" y="4936"/>
                  </a:cubicBezTo>
                  <a:close/>
                  <a:moveTo>
                    <a:pt x="56" y="5464"/>
                  </a:moveTo>
                  <a:cubicBezTo>
                    <a:pt x="28" y="5464"/>
                    <a:pt x="0" y="5492"/>
                    <a:pt x="0" y="5520"/>
                  </a:cubicBezTo>
                  <a:lnTo>
                    <a:pt x="0" y="5993"/>
                  </a:lnTo>
                  <a:cubicBezTo>
                    <a:pt x="0" y="6021"/>
                    <a:pt x="28" y="6049"/>
                    <a:pt x="56" y="6049"/>
                  </a:cubicBezTo>
                  <a:cubicBezTo>
                    <a:pt x="93" y="6049"/>
                    <a:pt x="112" y="6021"/>
                    <a:pt x="112" y="5993"/>
                  </a:cubicBezTo>
                  <a:lnTo>
                    <a:pt x="112" y="5520"/>
                  </a:lnTo>
                  <a:cubicBezTo>
                    <a:pt x="112" y="5492"/>
                    <a:pt x="93" y="5464"/>
                    <a:pt x="56" y="5464"/>
                  </a:cubicBezTo>
                  <a:close/>
                  <a:moveTo>
                    <a:pt x="56" y="6392"/>
                  </a:moveTo>
                  <a:cubicBezTo>
                    <a:pt x="28" y="6392"/>
                    <a:pt x="0" y="6420"/>
                    <a:pt x="0" y="6457"/>
                  </a:cubicBezTo>
                  <a:lnTo>
                    <a:pt x="0" y="6921"/>
                  </a:lnTo>
                  <a:cubicBezTo>
                    <a:pt x="0" y="6949"/>
                    <a:pt x="28" y="6977"/>
                    <a:pt x="56" y="6977"/>
                  </a:cubicBezTo>
                  <a:cubicBezTo>
                    <a:pt x="93" y="6977"/>
                    <a:pt x="112" y="6949"/>
                    <a:pt x="112" y="6921"/>
                  </a:cubicBezTo>
                  <a:lnTo>
                    <a:pt x="112" y="6457"/>
                  </a:lnTo>
                  <a:cubicBezTo>
                    <a:pt x="112" y="6420"/>
                    <a:pt x="93" y="6392"/>
                    <a:pt x="56" y="63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2221250" y="2699900"/>
              <a:ext cx="76775" cy="195775"/>
            </a:xfrm>
            <a:custGeom>
              <a:avLst/>
              <a:gdLst/>
              <a:ahLst/>
              <a:cxnLst/>
              <a:rect l="l" t="t" r="r" b="b"/>
              <a:pathLst>
                <a:path w="3071" h="7831" extrusionOk="0">
                  <a:moveTo>
                    <a:pt x="3015" y="1"/>
                  </a:moveTo>
                  <a:cubicBezTo>
                    <a:pt x="2987" y="1"/>
                    <a:pt x="2959" y="28"/>
                    <a:pt x="2959" y="56"/>
                  </a:cubicBezTo>
                  <a:lnTo>
                    <a:pt x="2959" y="520"/>
                  </a:lnTo>
                  <a:cubicBezTo>
                    <a:pt x="2959" y="557"/>
                    <a:pt x="2987" y="585"/>
                    <a:pt x="3015" y="585"/>
                  </a:cubicBezTo>
                  <a:cubicBezTo>
                    <a:pt x="3043" y="585"/>
                    <a:pt x="3071" y="557"/>
                    <a:pt x="3071" y="520"/>
                  </a:cubicBezTo>
                  <a:lnTo>
                    <a:pt x="3071" y="56"/>
                  </a:lnTo>
                  <a:cubicBezTo>
                    <a:pt x="3071" y="28"/>
                    <a:pt x="3052" y="1"/>
                    <a:pt x="3015" y="1"/>
                  </a:cubicBezTo>
                  <a:close/>
                  <a:moveTo>
                    <a:pt x="3015" y="928"/>
                  </a:moveTo>
                  <a:cubicBezTo>
                    <a:pt x="2987" y="928"/>
                    <a:pt x="2959" y="956"/>
                    <a:pt x="2959" y="984"/>
                  </a:cubicBezTo>
                  <a:lnTo>
                    <a:pt x="2959" y="1448"/>
                  </a:lnTo>
                  <a:cubicBezTo>
                    <a:pt x="2959" y="1485"/>
                    <a:pt x="2987" y="1513"/>
                    <a:pt x="3015" y="1513"/>
                  </a:cubicBezTo>
                  <a:cubicBezTo>
                    <a:pt x="3043" y="1513"/>
                    <a:pt x="3071" y="1485"/>
                    <a:pt x="3071" y="1448"/>
                  </a:cubicBezTo>
                  <a:lnTo>
                    <a:pt x="3071" y="984"/>
                  </a:lnTo>
                  <a:cubicBezTo>
                    <a:pt x="3071" y="956"/>
                    <a:pt x="3052" y="928"/>
                    <a:pt x="3015" y="928"/>
                  </a:cubicBezTo>
                  <a:close/>
                  <a:moveTo>
                    <a:pt x="3015" y="1856"/>
                  </a:moveTo>
                  <a:cubicBezTo>
                    <a:pt x="2987" y="1856"/>
                    <a:pt x="2959" y="1884"/>
                    <a:pt x="2959" y="1912"/>
                  </a:cubicBezTo>
                  <a:lnTo>
                    <a:pt x="2959" y="2375"/>
                  </a:lnTo>
                  <a:cubicBezTo>
                    <a:pt x="2959" y="2412"/>
                    <a:pt x="2987" y="2440"/>
                    <a:pt x="3015" y="2440"/>
                  </a:cubicBezTo>
                  <a:cubicBezTo>
                    <a:pt x="3043" y="2440"/>
                    <a:pt x="3071" y="2412"/>
                    <a:pt x="3071" y="2375"/>
                  </a:cubicBezTo>
                  <a:lnTo>
                    <a:pt x="3071" y="1912"/>
                  </a:lnTo>
                  <a:cubicBezTo>
                    <a:pt x="3071" y="1884"/>
                    <a:pt x="3052" y="1856"/>
                    <a:pt x="3015" y="1856"/>
                  </a:cubicBezTo>
                  <a:close/>
                  <a:moveTo>
                    <a:pt x="3015" y="2784"/>
                  </a:moveTo>
                  <a:cubicBezTo>
                    <a:pt x="2987" y="2784"/>
                    <a:pt x="2959" y="2811"/>
                    <a:pt x="2959" y="2839"/>
                  </a:cubicBezTo>
                  <a:lnTo>
                    <a:pt x="2959" y="3303"/>
                  </a:lnTo>
                  <a:cubicBezTo>
                    <a:pt x="2959" y="3340"/>
                    <a:pt x="2987" y="3368"/>
                    <a:pt x="3015" y="3368"/>
                  </a:cubicBezTo>
                  <a:cubicBezTo>
                    <a:pt x="3043" y="3368"/>
                    <a:pt x="3071" y="3340"/>
                    <a:pt x="3071" y="3303"/>
                  </a:cubicBezTo>
                  <a:lnTo>
                    <a:pt x="3071" y="2839"/>
                  </a:lnTo>
                  <a:cubicBezTo>
                    <a:pt x="3071" y="2811"/>
                    <a:pt x="3052" y="2784"/>
                    <a:pt x="3015" y="2784"/>
                  </a:cubicBezTo>
                  <a:close/>
                  <a:moveTo>
                    <a:pt x="3015" y="3711"/>
                  </a:moveTo>
                  <a:cubicBezTo>
                    <a:pt x="2987" y="3711"/>
                    <a:pt x="2959" y="3739"/>
                    <a:pt x="2959" y="3767"/>
                  </a:cubicBezTo>
                  <a:lnTo>
                    <a:pt x="2959" y="4231"/>
                  </a:lnTo>
                  <a:cubicBezTo>
                    <a:pt x="2959" y="4268"/>
                    <a:pt x="2987" y="4296"/>
                    <a:pt x="3015" y="4296"/>
                  </a:cubicBezTo>
                  <a:cubicBezTo>
                    <a:pt x="3043" y="4296"/>
                    <a:pt x="3071" y="4268"/>
                    <a:pt x="3071" y="4231"/>
                  </a:cubicBezTo>
                  <a:lnTo>
                    <a:pt x="3071" y="3767"/>
                  </a:lnTo>
                  <a:cubicBezTo>
                    <a:pt x="3071" y="3739"/>
                    <a:pt x="3052" y="3711"/>
                    <a:pt x="3015" y="3711"/>
                  </a:cubicBezTo>
                  <a:close/>
                  <a:moveTo>
                    <a:pt x="3015" y="4639"/>
                  </a:moveTo>
                  <a:cubicBezTo>
                    <a:pt x="2987" y="4639"/>
                    <a:pt x="2959" y="4667"/>
                    <a:pt x="2959" y="4695"/>
                  </a:cubicBezTo>
                  <a:lnTo>
                    <a:pt x="2959" y="5158"/>
                  </a:lnTo>
                  <a:cubicBezTo>
                    <a:pt x="2959" y="5195"/>
                    <a:pt x="2987" y="5223"/>
                    <a:pt x="3015" y="5223"/>
                  </a:cubicBezTo>
                  <a:cubicBezTo>
                    <a:pt x="3043" y="5223"/>
                    <a:pt x="3071" y="5195"/>
                    <a:pt x="3071" y="5158"/>
                  </a:cubicBezTo>
                  <a:lnTo>
                    <a:pt x="3071" y="4695"/>
                  </a:lnTo>
                  <a:cubicBezTo>
                    <a:pt x="3071" y="4667"/>
                    <a:pt x="3052" y="4639"/>
                    <a:pt x="3015" y="4639"/>
                  </a:cubicBezTo>
                  <a:close/>
                  <a:moveTo>
                    <a:pt x="3015" y="5567"/>
                  </a:moveTo>
                  <a:cubicBezTo>
                    <a:pt x="2987" y="5567"/>
                    <a:pt x="2959" y="5594"/>
                    <a:pt x="2959" y="5622"/>
                  </a:cubicBezTo>
                  <a:lnTo>
                    <a:pt x="2959" y="6095"/>
                  </a:lnTo>
                  <a:cubicBezTo>
                    <a:pt x="2959" y="6123"/>
                    <a:pt x="2987" y="6151"/>
                    <a:pt x="3015" y="6151"/>
                  </a:cubicBezTo>
                  <a:cubicBezTo>
                    <a:pt x="3043" y="6151"/>
                    <a:pt x="3071" y="6123"/>
                    <a:pt x="3071" y="6095"/>
                  </a:cubicBezTo>
                  <a:lnTo>
                    <a:pt x="3071" y="5622"/>
                  </a:lnTo>
                  <a:cubicBezTo>
                    <a:pt x="3071" y="5594"/>
                    <a:pt x="3052" y="5567"/>
                    <a:pt x="3015" y="5567"/>
                  </a:cubicBezTo>
                  <a:close/>
                  <a:moveTo>
                    <a:pt x="390" y="6188"/>
                  </a:moveTo>
                  <a:cubicBezTo>
                    <a:pt x="353" y="6188"/>
                    <a:pt x="334" y="6216"/>
                    <a:pt x="334" y="6253"/>
                  </a:cubicBezTo>
                  <a:cubicBezTo>
                    <a:pt x="334" y="6281"/>
                    <a:pt x="353" y="6309"/>
                    <a:pt x="390" y="6309"/>
                  </a:cubicBezTo>
                  <a:lnTo>
                    <a:pt x="853" y="6309"/>
                  </a:lnTo>
                  <a:cubicBezTo>
                    <a:pt x="881" y="6309"/>
                    <a:pt x="909" y="6281"/>
                    <a:pt x="909" y="6253"/>
                  </a:cubicBezTo>
                  <a:cubicBezTo>
                    <a:pt x="909" y="6216"/>
                    <a:pt x="881" y="6188"/>
                    <a:pt x="853" y="6188"/>
                  </a:cubicBezTo>
                  <a:close/>
                  <a:moveTo>
                    <a:pt x="1317" y="6188"/>
                  </a:moveTo>
                  <a:cubicBezTo>
                    <a:pt x="1280" y="6188"/>
                    <a:pt x="1262" y="6216"/>
                    <a:pt x="1262" y="6253"/>
                  </a:cubicBezTo>
                  <a:cubicBezTo>
                    <a:pt x="1262" y="6281"/>
                    <a:pt x="1280" y="6309"/>
                    <a:pt x="1317" y="6309"/>
                  </a:cubicBezTo>
                  <a:lnTo>
                    <a:pt x="1781" y="6309"/>
                  </a:lnTo>
                  <a:cubicBezTo>
                    <a:pt x="1809" y="6309"/>
                    <a:pt x="1837" y="6281"/>
                    <a:pt x="1837" y="6253"/>
                  </a:cubicBezTo>
                  <a:cubicBezTo>
                    <a:pt x="1837" y="6216"/>
                    <a:pt x="1809" y="6188"/>
                    <a:pt x="1781" y="6188"/>
                  </a:cubicBezTo>
                  <a:close/>
                  <a:moveTo>
                    <a:pt x="2245" y="6188"/>
                  </a:moveTo>
                  <a:cubicBezTo>
                    <a:pt x="2208" y="6188"/>
                    <a:pt x="2189" y="6216"/>
                    <a:pt x="2189" y="6253"/>
                  </a:cubicBezTo>
                  <a:cubicBezTo>
                    <a:pt x="2189" y="6281"/>
                    <a:pt x="2208" y="6309"/>
                    <a:pt x="2245" y="6309"/>
                  </a:cubicBezTo>
                  <a:lnTo>
                    <a:pt x="2709" y="6309"/>
                  </a:lnTo>
                  <a:cubicBezTo>
                    <a:pt x="2737" y="6309"/>
                    <a:pt x="2764" y="6281"/>
                    <a:pt x="2764" y="6253"/>
                  </a:cubicBezTo>
                  <a:cubicBezTo>
                    <a:pt x="2764" y="6216"/>
                    <a:pt x="2737" y="6188"/>
                    <a:pt x="2709" y="6188"/>
                  </a:cubicBezTo>
                  <a:close/>
                  <a:moveTo>
                    <a:pt x="56" y="6318"/>
                  </a:moveTo>
                  <a:cubicBezTo>
                    <a:pt x="28" y="6318"/>
                    <a:pt x="0" y="6346"/>
                    <a:pt x="0" y="6383"/>
                  </a:cubicBezTo>
                  <a:lnTo>
                    <a:pt x="0" y="6847"/>
                  </a:lnTo>
                  <a:cubicBezTo>
                    <a:pt x="0" y="6875"/>
                    <a:pt x="28" y="6902"/>
                    <a:pt x="56" y="6902"/>
                  </a:cubicBezTo>
                  <a:cubicBezTo>
                    <a:pt x="84" y="6902"/>
                    <a:pt x="111" y="6875"/>
                    <a:pt x="111" y="6847"/>
                  </a:cubicBezTo>
                  <a:lnTo>
                    <a:pt x="111" y="6383"/>
                  </a:lnTo>
                  <a:cubicBezTo>
                    <a:pt x="111" y="6346"/>
                    <a:pt x="84" y="6318"/>
                    <a:pt x="56" y="6318"/>
                  </a:cubicBezTo>
                  <a:close/>
                  <a:moveTo>
                    <a:pt x="56" y="7246"/>
                  </a:moveTo>
                  <a:cubicBezTo>
                    <a:pt x="28" y="7246"/>
                    <a:pt x="0" y="7273"/>
                    <a:pt x="0" y="7311"/>
                  </a:cubicBezTo>
                  <a:lnTo>
                    <a:pt x="0" y="7774"/>
                  </a:lnTo>
                  <a:cubicBezTo>
                    <a:pt x="0" y="7802"/>
                    <a:pt x="28" y="7830"/>
                    <a:pt x="56" y="7830"/>
                  </a:cubicBezTo>
                  <a:cubicBezTo>
                    <a:pt x="84" y="7830"/>
                    <a:pt x="111" y="7802"/>
                    <a:pt x="111" y="7774"/>
                  </a:cubicBezTo>
                  <a:lnTo>
                    <a:pt x="111" y="7311"/>
                  </a:lnTo>
                  <a:cubicBezTo>
                    <a:pt x="111" y="7273"/>
                    <a:pt x="84" y="7246"/>
                    <a:pt x="56" y="72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2079525" y="2330700"/>
              <a:ext cx="30425" cy="30175"/>
            </a:xfrm>
            <a:custGeom>
              <a:avLst/>
              <a:gdLst/>
              <a:ahLst/>
              <a:cxnLst/>
              <a:rect l="l" t="t" r="r" b="b"/>
              <a:pathLst>
                <a:path w="1217" h="1207" extrusionOk="0">
                  <a:moveTo>
                    <a:pt x="613" y="176"/>
                  </a:moveTo>
                  <a:lnTo>
                    <a:pt x="752" y="436"/>
                  </a:lnTo>
                  <a:cubicBezTo>
                    <a:pt x="752" y="445"/>
                    <a:pt x="762" y="455"/>
                    <a:pt x="771" y="464"/>
                  </a:cubicBezTo>
                  <a:lnTo>
                    <a:pt x="1031" y="603"/>
                  </a:lnTo>
                  <a:lnTo>
                    <a:pt x="771" y="742"/>
                  </a:lnTo>
                  <a:cubicBezTo>
                    <a:pt x="762" y="752"/>
                    <a:pt x="752" y="761"/>
                    <a:pt x="752" y="770"/>
                  </a:cubicBezTo>
                  <a:lnTo>
                    <a:pt x="604" y="1030"/>
                  </a:lnTo>
                  <a:lnTo>
                    <a:pt x="465" y="770"/>
                  </a:lnTo>
                  <a:cubicBezTo>
                    <a:pt x="465" y="761"/>
                    <a:pt x="456" y="752"/>
                    <a:pt x="446" y="742"/>
                  </a:cubicBezTo>
                  <a:lnTo>
                    <a:pt x="186" y="603"/>
                  </a:lnTo>
                  <a:lnTo>
                    <a:pt x="446" y="464"/>
                  </a:lnTo>
                  <a:cubicBezTo>
                    <a:pt x="456" y="455"/>
                    <a:pt x="465" y="445"/>
                    <a:pt x="465" y="436"/>
                  </a:cubicBezTo>
                  <a:lnTo>
                    <a:pt x="613" y="176"/>
                  </a:lnTo>
                  <a:close/>
                  <a:moveTo>
                    <a:pt x="613" y="0"/>
                  </a:moveTo>
                  <a:cubicBezTo>
                    <a:pt x="585" y="0"/>
                    <a:pt x="567" y="9"/>
                    <a:pt x="558" y="28"/>
                  </a:cubicBezTo>
                  <a:lnTo>
                    <a:pt x="372" y="362"/>
                  </a:lnTo>
                  <a:lnTo>
                    <a:pt x="38" y="547"/>
                  </a:lnTo>
                  <a:cubicBezTo>
                    <a:pt x="20" y="557"/>
                    <a:pt x="1" y="585"/>
                    <a:pt x="1" y="603"/>
                  </a:cubicBezTo>
                  <a:cubicBezTo>
                    <a:pt x="1" y="622"/>
                    <a:pt x="20" y="640"/>
                    <a:pt x="38" y="649"/>
                  </a:cubicBezTo>
                  <a:lnTo>
                    <a:pt x="372" y="835"/>
                  </a:lnTo>
                  <a:lnTo>
                    <a:pt x="558" y="1178"/>
                  </a:lnTo>
                  <a:cubicBezTo>
                    <a:pt x="567" y="1197"/>
                    <a:pt x="585" y="1206"/>
                    <a:pt x="604" y="1206"/>
                  </a:cubicBezTo>
                  <a:cubicBezTo>
                    <a:pt x="632" y="1206"/>
                    <a:pt x="650" y="1197"/>
                    <a:pt x="660" y="1178"/>
                  </a:cubicBezTo>
                  <a:lnTo>
                    <a:pt x="845" y="835"/>
                  </a:lnTo>
                  <a:lnTo>
                    <a:pt x="1179" y="659"/>
                  </a:lnTo>
                  <a:cubicBezTo>
                    <a:pt x="1198" y="640"/>
                    <a:pt x="1216" y="622"/>
                    <a:pt x="1216" y="603"/>
                  </a:cubicBezTo>
                  <a:cubicBezTo>
                    <a:pt x="1216" y="585"/>
                    <a:pt x="1198" y="566"/>
                    <a:pt x="1179" y="557"/>
                  </a:cubicBezTo>
                  <a:lnTo>
                    <a:pt x="845" y="371"/>
                  </a:lnTo>
                  <a:lnTo>
                    <a:pt x="660" y="28"/>
                  </a:lnTo>
                  <a:cubicBezTo>
                    <a:pt x="650" y="9"/>
                    <a:pt x="632" y="0"/>
                    <a:pt x="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2275275" y="3037350"/>
              <a:ext cx="44550" cy="44775"/>
            </a:xfrm>
            <a:custGeom>
              <a:avLst/>
              <a:gdLst/>
              <a:ahLst/>
              <a:cxnLst/>
              <a:rect l="l" t="t" r="r" b="b"/>
              <a:pathLst>
                <a:path w="1782" h="1791" extrusionOk="0">
                  <a:moveTo>
                    <a:pt x="891" y="176"/>
                  </a:moveTo>
                  <a:lnTo>
                    <a:pt x="1142" y="631"/>
                  </a:lnTo>
                  <a:cubicBezTo>
                    <a:pt x="1142" y="640"/>
                    <a:pt x="1151" y="640"/>
                    <a:pt x="1160" y="649"/>
                  </a:cubicBezTo>
                  <a:lnTo>
                    <a:pt x="1605" y="900"/>
                  </a:lnTo>
                  <a:lnTo>
                    <a:pt x="1160" y="1141"/>
                  </a:lnTo>
                  <a:cubicBezTo>
                    <a:pt x="1151" y="1141"/>
                    <a:pt x="1142" y="1150"/>
                    <a:pt x="1142" y="1160"/>
                  </a:cubicBezTo>
                  <a:lnTo>
                    <a:pt x="891" y="1605"/>
                  </a:lnTo>
                  <a:lnTo>
                    <a:pt x="650" y="1160"/>
                  </a:lnTo>
                  <a:cubicBezTo>
                    <a:pt x="641" y="1150"/>
                    <a:pt x="631" y="1141"/>
                    <a:pt x="622" y="1141"/>
                  </a:cubicBezTo>
                  <a:lnTo>
                    <a:pt x="177" y="891"/>
                  </a:lnTo>
                  <a:lnTo>
                    <a:pt x="622" y="649"/>
                  </a:lnTo>
                  <a:cubicBezTo>
                    <a:pt x="641" y="640"/>
                    <a:pt x="641" y="631"/>
                    <a:pt x="650" y="622"/>
                  </a:cubicBezTo>
                  <a:lnTo>
                    <a:pt x="891" y="176"/>
                  </a:lnTo>
                  <a:close/>
                  <a:moveTo>
                    <a:pt x="891" y="0"/>
                  </a:moveTo>
                  <a:cubicBezTo>
                    <a:pt x="872" y="0"/>
                    <a:pt x="854" y="9"/>
                    <a:pt x="845" y="28"/>
                  </a:cubicBezTo>
                  <a:lnTo>
                    <a:pt x="557" y="557"/>
                  </a:lnTo>
                  <a:lnTo>
                    <a:pt x="28" y="844"/>
                  </a:lnTo>
                  <a:cubicBezTo>
                    <a:pt x="10" y="853"/>
                    <a:pt x="0" y="872"/>
                    <a:pt x="0" y="891"/>
                  </a:cubicBezTo>
                  <a:cubicBezTo>
                    <a:pt x="0" y="909"/>
                    <a:pt x="10" y="937"/>
                    <a:pt x="28" y="946"/>
                  </a:cubicBezTo>
                  <a:lnTo>
                    <a:pt x="557" y="1234"/>
                  </a:lnTo>
                  <a:lnTo>
                    <a:pt x="835" y="1753"/>
                  </a:lnTo>
                  <a:cubicBezTo>
                    <a:pt x="854" y="1772"/>
                    <a:pt x="872" y="1790"/>
                    <a:pt x="891" y="1790"/>
                  </a:cubicBezTo>
                  <a:cubicBezTo>
                    <a:pt x="910" y="1790"/>
                    <a:pt x="928" y="1772"/>
                    <a:pt x="937" y="1753"/>
                  </a:cubicBezTo>
                  <a:lnTo>
                    <a:pt x="1234" y="1234"/>
                  </a:lnTo>
                  <a:lnTo>
                    <a:pt x="1754" y="946"/>
                  </a:lnTo>
                  <a:cubicBezTo>
                    <a:pt x="1772" y="937"/>
                    <a:pt x="1782" y="918"/>
                    <a:pt x="1782" y="900"/>
                  </a:cubicBezTo>
                  <a:cubicBezTo>
                    <a:pt x="1782" y="872"/>
                    <a:pt x="1772" y="853"/>
                    <a:pt x="1754" y="844"/>
                  </a:cubicBezTo>
                  <a:lnTo>
                    <a:pt x="1234" y="557"/>
                  </a:lnTo>
                  <a:lnTo>
                    <a:pt x="947" y="28"/>
                  </a:lnTo>
                  <a:cubicBezTo>
                    <a:pt x="937" y="9"/>
                    <a:pt x="919" y="0"/>
                    <a:pt x="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2281075" y="2533150"/>
              <a:ext cx="3025" cy="16500"/>
            </a:xfrm>
            <a:custGeom>
              <a:avLst/>
              <a:gdLst/>
              <a:ahLst/>
              <a:cxnLst/>
              <a:rect l="l" t="t" r="r" b="b"/>
              <a:pathLst>
                <a:path w="121" h="660" extrusionOk="0">
                  <a:moveTo>
                    <a:pt x="65" y="1"/>
                  </a:moveTo>
                  <a:cubicBezTo>
                    <a:pt x="28" y="1"/>
                    <a:pt x="0" y="28"/>
                    <a:pt x="0" y="66"/>
                  </a:cubicBezTo>
                  <a:lnTo>
                    <a:pt x="0" y="604"/>
                  </a:lnTo>
                  <a:cubicBezTo>
                    <a:pt x="0" y="641"/>
                    <a:pt x="28" y="659"/>
                    <a:pt x="65" y="659"/>
                  </a:cubicBezTo>
                  <a:cubicBezTo>
                    <a:pt x="93" y="659"/>
                    <a:pt x="121" y="631"/>
                    <a:pt x="121" y="604"/>
                  </a:cubicBezTo>
                  <a:lnTo>
                    <a:pt x="121" y="66"/>
                  </a:lnTo>
                  <a:cubicBezTo>
                    <a:pt x="121" y="28"/>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2281075" y="2567950"/>
              <a:ext cx="3025" cy="16475"/>
            </a:xfrm>
            <a:custGeom>
              <a:avLst/>
              <a:gdLst/>
              <a:ahLst/>
              <a:cxnLst/>
              <a:rect l="l" t="t" r="r" b="b"/>
              <a:pathLst>
                <a:path w="121" h="659" extrusionOk="0">
                  <a:moveTo>
                    <a:pt x="65" y="0"/>
                  </a:moveTo>
                  <a:cubicBezTo>
                    <a:pt x="28" y="0"/>
                    <a:pt x="0" y="28"/>
                    <a:pt x="0" y="65"/>
                  </a:cubicBezTo>
                  <a:lnTo>
                    <a:pt x="0" y="603"/>
                  </a:lnTo>
                  <a:cubicBezTo>
                    <a:pt x="0" y="640"/>
                    <a:pt x="28" y="659"/>
                    <a:pt x="65" y="659"/>
                  </a:cubicBezTo>
                  <a:cubicBezTo>
                    <a:pt x="93" y="659"/>
                    <a:pt x="121" y="631"/>
                    <a:pt x="121" y="603"/>
                  </a:cubicBezTo>
                  <a:lnTo>
                    <a:pt x="121" y="65"/>
                  </a:lnTo>
                  <a:cubicBezTo>
                    <a:pt x="121" y="28"/>
                    <a:pt x="93"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2291750" y="2557500"/>
              <a:ext cx="16475" cy="2800"/>
            </a:xfrm>
            <a:custGeom>
              <a:avLst/>
              <a:gdLst/>
              <a:ahLst/>
              <a:cxnLst/>
              <a:rect l="l" t="t" r="r" b="b"/>
              <a:pathLst>
                <a:path w="659" h="112" extrusionOk="0">
                  <a:moveTo>
                    <a:pt x="65" y="1"/>
                  </a:moveTo>
                  <a:cubicBezTo>
                    <a:pt x="28" y="1"/>
                    <a:pt x="0" y="19"/>
                    <a:pt x="0" y="56"/>
                  </a:cubicBezTo>
                  <a:cubicBezTo>
                    <a:pt x="0" y="84"/>
                    <a:pt x="28" y="112"/>
                    <a:pt x="65" y="112"/>
                  </a:cubicBezTo>
                  <a:lnTo>
                    <a:pt x="603" y="112"/>
                  </a:lnTo>
                  <a:cubicBezTo>
                    <a:pt x="631" y="112"/>
                    <a:pt x="659" y="84"/>
                    <a:pt x="659" y="56"/>
                  </a:cubicBezTo>
                  <a:cubicBezTo>
                    <a:pt x="659" y="19"/>
                    <a:pt x="631"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2256950" y="2557500"/>
              <a:ext cx="16500" cy="2800"/>
            </a:xfrm>
            <a:custGeom>
              <a:avLst/>
              <a:gdLst/>
              <a:ahLst/>
              <a:cxnLst/>
              <a:rect l="l" t="t" r="r" b="b"/>
              <a:pathLst>
                <a:path w="660" h="112" extrusionOk="0">
                  <a:moveTo>
                    <a:pt x="66" y="1"/>
                  </a:moveTo>
                  <a:cubicBezTo>
                    <a:pt x="28" y="1"/>
                    <a:pt x="1" y="19"/>
                    <a:pt x="1" y="56"/>
                  </a:cubicBezTo>
                  <a:cubicBezTo>
                    <a:pt x="1" y="84"/>
                    <a:pt x="28" y="112"/>
                    <a:pt x="66" y="112"/>
                  </a:cubicBezTo>
                  <a:lnTo>
                    <a:pt x="604" y="112"/>
                  </a:lnTo>
                  <a:cubicBezTo>
                    <a:pt x="631" y="112"/>
                    <a:pt x="659" y="84"/>
                    <a:pt x="659" y="56"/>
                  </a:cubicBezTo>
                  <a:cubicBezTo>
                    <a:pt x="659" y="19"/>
                    <a:pt x="631"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2265525" y="2566325"/>
              <a:ext cx="9550" cy="9525"/>
            </a:xfrm>
            <a:custGeom>
              <a:avLst/>
              <a:gdLst/>
              <a:ahLst/>
              <a:cxnLst/>
              <a:rect l="l" t="t" r="r" b="b"/>
              <a:pathLst>
                <a:path w="382" h="381" extrusionOk="0">
                  <a:moveTo>
                    <a:pt x="1" y="381"/>
                  </a:moveTo>
                  <a:lnTo>
                    <a:pt x="38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2263900" y="2564875"/>
              <a:ext cx="12800" cy="12600"/>
            </a:xfrm>
            <a:custGeom>
              <a:avLst/>
              <a:gdLst/>
              <a:ahLst/>
              <a:cxnLst/>
              <a:rect l="l" t="t" r="r" b="b"/>
              <a:pathLst>
                <a:path w="512" h="504" extrusionOk="0">
                  <a:moveTo>
                    <a:pt x="447" y="0"/>
                  </a:moveTo>
                  <a:cubicBezTo>
                    <a:pt x="432" y="0"/>
                    <a:pt x="418" y="7"/>
                    <a:pt x="409" y="21"/>
                  </a:cubicBezTo>
                  <a:lnTo>
                    <a:pt x="29" y="401"/>
                  </a:lnTo>
                  <a:cubicBezTo>
                    <a:pt x="1" y="420"/>
                    <a:pt x="1" y="457"/>
                    <a:pt x="29" y="485"/>
                  </a:cubicBezTo>
                  <a:cubicBezTo>
                    <a:pt x="38" y="494"/>
                    <a:pt x="47" y="503"/>
                    <a:pt x="66" y="503"/>
                  </a:cubicBezTo>
                  <a:cubicBezTo>
                    <a:pt x="84" y="503"/>
                    <a:pt x="94" y="494"/>
                    <a:pt x="112" y="485"/>
                  </a:cubicBezTo>
                  <a:lnTo>
                    <a:pt x="493" y="105"/>
                  </a:lnTo>
                  <a:cubicBezTo>
                    <a:pt x="511" y="77"/>
                    <a:pt x="511" y="40"/>
                    <a:pt x="493" y="21"/>
                  </a:cubicBezTo>
                  <a:cubicBezTo>
                    <a:pt x="479" y="7"/>
                    <a:pt x="462"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2290125" y="2541725"/>
              <a:ext cx="9525" cy="9550"/>
            </a:xfrm>
            <a:custGeom>
              <a:avLst/>
              <a:gdLst/>
              <a:ahLst/>
              <a:cxnLst/>
              <a:rect l="l" t="t" r="r" b="b"/>
              <a:pathLst>
                <a:path w="381" h="382" extrusionOk="0">
                  <a:moveTo>
                    <a:pt x="0" y="381"/>
                  </a:moveTo>
                  <a:lnTo>
                    <a:pt x="38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2288500" y="2540275"/>
              <a:ext cx="12775" cy="12625"/>
            </a:xfrm>
            <a:custGeom>
              <a:avLst/>
              <a:gdLst/>
              <a:ahLst/>
              <a:cxnLst/>
              <a:rect l="l" t="t" r="r" b="b"/>
              <a:pathLst>
                <a:path w="511" h="505" extrusionOk="0">
                  <a:moveTo>
                    <a:pt x="447" y="1"/>
                  </a:moveTo>
                  <a:cubicBezTo>
                    <a:pt x="432" y="1"/>
                    <a:pt x="418" y="8"/>
                    <a:pt x="408" y="22"/>
                  </a:cubicBezTo>
                  <a:lnTo>
                    <a:pt x="28" y="402"/>
                  </a:lnTo>
                  <a:cubicBezTo>
                    <a:pt x="0" y="421"/>
                    <a:pt x="0" y="458"/>
                    <a:pt x="28" y="486"/>
                  </a:cubicBezTo>
                  <a:cubicBezTo>
                    <a:pt x="37" y="495"/>
                    <a:pt x="47" y="504"/>
                    <a:pt x="65" y="504"/>
                  </a:cubicBezTo>
                  <a:cubicBezTo>
                    <a:pt x="84" y="504"/>
                    <a:pt x="93" y="495"/>
                    <a:pt x="112" y="486"/>
                  </a:cubicBezTo>
                  <a:lnTo>
                    <a:pt x="492" y="96"/>
                  </a:lnTo>
                  <a:cubicBezTo>
                    <a:pt x="510" y="77"/>
                    <a:pt x="510" y="40"/>
                    <a:pt x="492" y="22"/>
                  </a:cubicBezTo>
                  <a:cubicBezTo>
                    <a:pt x="478" y="8"/>
                    <a:pt x="462"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2265525" y="2541725"/>
              <a:ext cx="9550" cy="9550"/>
            </a:xfrm>
            <a:custGeom>
              <a:avLst/>
              <a:gdLst/>
              <a:ahLst/>
              <a:cxnLst/>
              <a:rect l="l" t="t" r="r" b="b"/>
              <a:pathLst>
                <a:path w="382" h="382" extrusionOk="0">
                  <a:moveTo>
                    <a:pt x="1" y="1"/>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2263900" y="2540275"/>
              <a:ext cx="12800" cy="12625"/>
            </a:xfrm>
            <a:custGeom>
              <a:avLst/>
              <a:gdLst/>
              <a:ahLst/>
              <a:cxnLst/>
              <a:rect l="l" t="t" r="r" b="b"/>
              <a:pathLst>
                <a:path w="512" h="505" extrusionOk="0">
                  <a:moveTo>
                    <a:pt x="67" y="1"/>
                  </a:moveTo>
                  <a:cubicBezTo>
                    <a:pt x="52" y="1"/>
                    <a:pt x="38" y="8"/>
                    <a:pt x="29" y="22"/>
                  </a:cubicBezTo>
                  <a:cubicBezTo>
                    <a:pt x="1" y="40"/>
                    <a:pt x="1" y="77"/>
                    <a:pt x="29" y="96"/>
                  </a:cubicBezTo>
                  <a:lnTo>
                    <a:pt x="409" y="486"/>
                  </a:lnTo>
                  <a:cubicBezTo>
                    <a:pt x="418" y="495"/>
                    <a:pt x="437" y="504"/>
                    <a:pt x="446" y="504"/>
                  </a:cubicBezTo>
                  <a:cubicBezTo>
                    <a:pt x="465" y="504"/>
                    <a:pt x="483" y="495"/>
                    <a:pt x="493" y="486"/>
                  </a:cubicBezTo>
                  <a:cubicBezTo>
                    <a:pt x="511" y="458"/>
                    <a:pt x="511" y="421"/>
                    <a:pt x="493" y="402"/>
                  </a:cubicBezTo>
                  <a:lnTo>
                    <a:pt x="112" y="22"/>
                  </a:lnTo>
                  <a:cubicBezTo>
                    <a:pt x="98" y="8"/>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2290125" y="2566325"/>
              <a:ext cx="9525" cy="9525"/>
            </a:xfrm>
            <a:custGeom>
              <a:avLst/>
              <a:gdLst/>
              <a:ahLst/>
              <a:cxnLst/>
              <a:rect l="l" t="t" r="r" b="b"/>
              <a:pathLst>
                <a:path w="381" h="381" extrusionOk="0">
                  <a:moveTo>
                    <a:pt x="0" y="0"/>
                  </a:moveTo>
                  <a:lnTo>
                    <a:pt x="381" y="38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2288500" y="2564875"/>
              <a:ext cx="12775" cy="12600"/>
            </a:xfrm>
            <a:custGeom>
              <a:avLst/>
              <a:gdLst/>
              <a:ahLst/>
              <a:cxnLst/>
              <a:rect l="l" t="t" r="r" b="b"/>
              <a:pathLst>
                <a:path w="511" h="504" extrusionOk="0">
                  <a:moveTo>
                    <a:pt x="66" y="0"/>
                  </a:moveTo>
                  <a:cubicBezTo>
                    <a:pt x="51" y="0"/>
                    <a:pt x="37" y="7"/>
                    <a:pt x="28" y="21"/>
                  </a:cubicBezTo>
                  <a:cubicBezTo>
                    <a:pt x="0" y="40"/>
                    <a:pt x="0" y="77"/>
                    <a:pt x="28" y="105"/>
                  </a:cubicBezTo>
                  <a:lnTo>
                    <a:pt x="408" y="485"/>
                  </a:lnTo>
                  <a:cubicBezTo>
                    <a:pt x="418" y="494"/>
                    <a:pt x="436" y="503"/>
                    <a:pt x="446" y="503"/>
                  </a:cubicBezTo>
                  <a:cubicBezTo>
                    <a:pt x="464" y="503"/>
                    <a:pt x="483" y="494"/>
                    <a:pt x="492" y="485"/>
                  </a:cubicBezTo>
                  <a:cubicBezTo>
                    <a:pt x="510" y="457"/>
                    <a:pt x="510" y="420"/>
                    <a:pt x="492" y="401"/>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2241175" y="2381700"/>
              <a:ext cx="19525" cy="19525"/>
            </a:xfrm>
            <a:custGeom>
              <a:avLst/>
              <a:gdLst/>
              <a:ahLst/>
              <a:cxnLst/>
              <a:rect l="l" t="t" r="r" b="b"/>
              <a:pathLst>
                <a:path w="781" h="781" extrusionOk="0">
                  <a:moveTo>
                    <a:pt x="390" y="112"/>
                  </a:moveTo>
                  <a:cubicBezTo>
                    <a:pt x="539" y="112"/>
                    <a:pt x="659" y="233"/>
                    <a:pt x="659" y="391"/>
                  </a:cubicBezTo>
                  <a:cubicBezTo>
                    <a:pt x="659" y="539"/>
                    <a:pt x="539" y="660"/>
                    <a:pt x="390" y="660"/>
                  </a:cubicBezTo>
                  <a:cubicBezTo>
                    <a:pt x="233" y="660"/>
                    <a:pt x="112" y="539"/>
                    <a:pt x="112" y="391"/>
                  </a:cubicBezTo>
                  <a:cubicBezTo>
                    <a:pt x="112" y="233"/>
                    <a:pt x="242" y="112"/>
                    <a:pt x="390" y="112"/>
                  </a:cubicBezTo>
                  <a:close/>
                  <a:moveTo>
                    <a:pt x="390" y="1"/>
                  </a:moveTo>
                  <a:cubicBezTo>
                    <a:pt x="177" y="1"/>
                    <a:pt x="1" y="177"/>
                    <a:pt x="1" y="391"/>
                  </a:cubicBezTo>
                  <a:cubicBezTo>
                    <a:pt x="1" y="604"/>
                    <a:pt x="177" y="780"/>
                    <a:pt x="390" y="780"/>
                  </a:cubicBezTo>
                  <a:cubicBezTo>
                    <a:pt x="604" y="780"/>
                    <a:pt x="780" y="604"/>
                    <a:pt x="780" y="391"/>
                  </a:cubicBezTo>
                  <a:cubicBezTo>
                    <a:pt x="780" y="177"/>
                    <a:pt x="604" y="1"/>
                    <a:pt x="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2330000" y="2906075"/>
              <a:ext cx="19525" cy="19500"/>
            </a:xfrm>
            <a:custGeom>
              <a:avLst/>
              <a:gdLst/>
              <a:ahLst/>
              <a:cxnLst/>
              <a:rect l="l" t="t" r="r" b="b"/>
              <a:pathLst>
                <a:path w="781" h="780" extrusionOk="0">
                  <a:moveTo>
                    <a:pt x="390" y="112"/>
                  </a:moveTo>
                  <a:cubicBezTo>
                    <a:pt x="539" y="112"/>
                    <a:pt x="659" y="232"/>
                    <a:pt x="659" y="390"/>
                  </a:cubicBezTo>
                  <a:cubicBezTo>
                    <a:pt x="659" y="539"/>
                    <a:pt x="539" y="659"/>
                    <a:pt x="390" y="659"/>
                  </a:cubicBezTo>
                  <a:cubicBezTo>
                    <a:pt x="233" y="659"/>
                    <a:pt x="112" y="539"/>
                    <a:pt x="112" y="390"/>
                  </a:cubicBezTo>
                  <a:cubicBezTo>
                    <a:pt x="112" y="232"/>
                    <a:pt x="233" y="112"/>
                    <a:pt x="390" y="112"/>
                  </a:cubicBezTo>
                  <a:close/>
                  <a:moveTo>
                    <a:pt x="390" y="0"/>
                  </a:moveTo>
                  <a:cubicBezTo>
                    <a:pt x="168" y="0"/>
                    <a:pt x="1" y="167"/>
                    <a:pt x="1" y="390"/>
                  </a:cubicBezTo>
                  <a:cubicBezTo>
                    <a:pt x="1" y="603"/>
                    <a:pt x="168" y="780"/>
                    <a:pt x="390" y="780"/>
                  </a:cubicBezTo>
                  <a:cubicBezTo>
                    <a:pt x="604" y="780"/>
                    <a:pt x="780" y="603"/>
                    <a:pt x="780" y="390"/>
                  </a:cubicBezTo>
                  <a:cubicBezTo>
                    <a:pt x="780" y="167"/>
                    <a:pt x="604" y="0"/>
                    <a:pt x="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2228425" y="3186000"/>
              <a:ext cx="12550" cy="12775"/>
            </a:xfrm>
            <a:custGeom>
              <a:avLst/>
              <a:gdLst/>
              <a:ahLst/>
              <a:cxnLst/>
              <a:rect l="l" t="t" r="r" b="b"/>
              <a:pathLst>
                <a:path w="502" h="511" extrusionOk="0">
                  <a:moveTo>
                    <a:pt x="251" y="121"/>
                  </a:moveTo>
                  <a:cubicBezTo>
                    <a:pt x="325" y="121"/>
                    <a:pt x="390" y="177"/>
                    <a:pt x="390" y="251"/>
                  </a:cubicBezTo>
                  <a:cubicBezTo>
                    <a:pt x="390" y="325"/>
                    <a:pt x="325" y="390"/>
                    <a:pt x="251" y="390"/>
                  </a:cubicBezTo>
                  <a:cubicBezTo>
                    <a:pt x="177" y="390"/>
                    <a:pt x="121" y="334"/>
                    <a:pt x="121" y="251"/>
                  </a:cubicBezTo>
                  <a:cubicBezTo>
                    <a:pt x="121" y="177"/>
                    <a:pt x="177" y="121"/>
                    <a:pt x="251" y="121"/>
                  </a:cubicBezTo>
                  <a:close/>
                  <a:moveTo>
                    <a:pt x="251" y="0"/>
                  </a:moveTo>
                  <a:cubicBezTo>
                    <a:pt x="112" y="0"/>
                    <a:pt x="1" y="112"/>
                    <a:pt x="1" y="251"/>
                  </a:cubicBezTo>
                  <a:cubicBezTo>
                    <a:pt x="1" y="390"/>
                    <a:pt x="112" y="511"/>
                    <a:pt x="251" y="511"/>
                  </a:cubicBezTo>
                  <a:cubicBezTo>
                    <a:pt x="390" y="51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1942250" y="2555875"/>
              <a:ext cx="313575" cy="313575"/>
            </a:xfrm>
            <a:custGeom>
              <a:avLst/>
              <a:gdLst/>
              <a:ahLst/>
              <a:cxnLst/>
              <a:rect l="l" t="t" r="r" b="b"/>
              <a:pathLst>
                <a:path w="12543" h="12543" extrusionOk="0">
                  <a:moveTo>
                    <a:pt x="12496" y="5196"/>
                  </a:moveTo>
                  <a:lnTo>
                    <a:pt x="11995" y="3582"/>
                  </a:lnTo>
                  <a:cubicBezTo>
                    <a:pt x="11949" y="3452"/>
                    <a:pt x="11809" y="3377"/>
                    <a:pt x="11680" y="3424"/>
                  </a:cubicBezTo>
                  <a:lnTo>
                    <a:pt x="10641" y="3748"/>
                  </a:lnTo>
                  <a:cubicBezTo>
                    <a:pt x="10529" y="3786"/>
                    <a:pt x="10418" y="3739"/>
                    <a:pt x="10353" y="3646"/>
                  </a:cubicBezTo>
                  <a:cubicBezTo>
                    <a:pt x="10130" y="3294"/>
                    <a:pt x="9861" y="2988"/>
                    <a:pt x="9564" y="2710"/>
                  </a:cubicBezTo>
                  <a:cubicBezTo>
                    <a:pt x="9481" y="2635"/>
                    <a:pt x="9462" y="2505"/>
                    <a:pt x="9518" y="2413"/>
                  </a:cubicBezTo>
                  <a:lnTo>
                    <a:pt x="10019" y="1439"/>
                  </a:lnTo>
                  <a:cubicBezTo>
                    <a:pt x="10084" y="1318"/>
                    <a:pt x="10028" y="1170"/>
                    <a:pt x="9908" y="1105"/>
                  </a:cubicBezTo>
                  <a:lnTo>
                    <a:pt x="8414" y="325"/>
                  </a:lnTo>
                  <a:cubicBezTo>
                    <a:pt x="8284" y="260"/>
                    <a:pt x="8136" y="307"/>
                    <a:pt x="8071" y="437"/>
                  </a:cubicBezTo>
                  <a:lnTo>
                    <a:pt x="7570" y="1402"/>
                  </a:lnTo>
                  <a:cubicBezTo>
                    <a:pt x="7524" y="1504"/>
                    <a:pt x="7412" y="1550"/>
                    <a:pt x="7301" y="1531"/>
                  </a:cubicBezTo>
                  <a:cubicBezTo>
                    <a:pt x="6902" y="1448"/>
                    <a:pt x="6494" y="1411"/>
                    <a:pt x="6076" y="1420"/>
                  </a:cubicBezTo>
                  <a:cubicBezTo>
                    <a:pt x="5965" y="1429"/>
                    <a:pt x="5863" y="1355"/>
                    <a:pt x="5835" y="1253"/>
                  </a:cubicBezTo>
                  <a:lnTo>
                    <a:pt x="5501" y="214"/>
                  </a:lnTo>
                  <a:cubicBezTo>
                    <a:pt x="5464" y="75"/>
                    <a:pt x="5325" y="1"/>
                    <a:pt x="5186" y="47"/>
                  </a:cubicBezTo>
                  <a:lnTo>
                    <a:pt x="3581" y="557"/>
                  </a:lnTo>
                  <a:cubicBezTo>
                    <a:pt x="3451" y="594"/>
                    <a:pt x="3377" y="734"/>
                    <a:pt x="3414" y="873"/>
                  </a:cubicBezTo>
                  <a:lnTo>
                    <a:pt x="3748" y="1912"/>
                  </a:lnTo>
                  <a:cubicBezTo>
                    <a:pt x="3776" y="2014"/>
                    <a:pt x="3739" y="2134"/>
                    <a:pt x="3646" y="2190"/>
                  </a:cubicBezTo>
                  <a:cubicBezTo>
                    <a:pt x="3293" y="2422"/>
                    <a:pt x="2978" y="2682"/>
                    <a:pt x="2700" y="2979"/>
                  </a:cubicBezTo>
                  <a:cubicBezTo>
                    <a:pt x="2625" y="3062"/>
                    <a:pt x="2505" y="3081"/>
                    <a:pt x="2403" y="3034"/>
                  </a:cubicBezTo>
                  <a:lnTo>
                    <a:pt x="1438" y="2533"/>
                  </a:lnTo>
                  <a:cubicBezTo>
                    <a:pt x="1317" y="2468"/>
                    <a:pt x="1169" y="2515"/>
                    <a:pt x="1104" y="2635"/>
                  </a:cubicBezTo>
                  <a:lnTo>
                    <a:pt x="325" y="4138"/>
                  </a:lnTo>
                  <a:cubicBezTo>
                    <a:pt x="260" y="4259"/>
                    <a:pt x="306" y="4407"/>
                    <a:pt x="427" y="4472"/>
                  </a:cubicBezTo>
                  <a:lnTo>
                    <a:pt x="1401" y="4973"/>
                  </a:lnTo>
                  <a:cubicBezTo>
                    <a:pt x="1494" y="5029"/>
                    <a:pt x="1549" y="5140"/>
                    <a:pt x="1531" y="5251"/>
                  </a:cubicBezTo>
                  <a:cubicBezTo>
                    <a:pt x="1438" y="5641"/>
                    <a:pt x="1401" y="6058"/>
                    <a:pt x="1419" y="6467"/>
                  </a:cubicBezTo>
                  <a:cubicBezTo>
                    <a:pt x="1429" y="6578"/>
                    <a:pt x="1355" y="6680"/>
                    <a:pt x="1243" y="6717"/>
                  </a:cubicBezTo>
                  <a:lnTo>
                    <a:pt x="204" y="7042"/>
                  </a:lnTo>
                  <a:cubicBezTo>
                    <a:pt x="74" y="7088"/>
                    <a:pt x="0" y="7227"/>
                    <a:pt x="47" y="7357"/>
                  </a:cubicBezTo>
                  <a:lnTo>
                    <a:pt x="557" y="8971"/>
                  </a:lnTo>
                  <a:cubicBezTo>
                    <a:pt x="594" y="9101"/>
                    <a:pt x="733" y="9175"/>
                    <a:pt x="863" y="9129"/>
                  </a:cubicBezTo>
                  <a:lnTo>
                    <a:pt x="1902" y="8804"/>
                  </a:lnTo>
                  <a:cubicBezTo>
                    <a:pt x="2013" y="8767"/>
                    <a:pt x="2134" y="8804"/>
                    <a:pt x="2189" y="8906"/>
                  </a:cubicBezTo>
                  <a:cubicBezTo>
                    <a:pt x="2412" y="9250"/>
                    <a:pt x="2681" y="9565"/>
                    <a:pt x="2978" y="9843"/>
                  </a:cubicBezTo>
                  <a:cubicBezTo>
                    <a:pt x="3061" y="9917"/>
                    <a:pt x="3080" y="10038"/>
                    <a:pt x="3034" y="10140"/>
                  </a:cubicBezTo>
                  <a:lnTo>
                    <a:pt x="2523" y="11105"/>
                  </a:lnTo>
                  <a:cubicBezTo>
                    <a:pt x="2468" y="11225"/>
                    <a:pt x="2514" y="11383"/>
                    <a:pt x="2635" y="11448"/>
                  </a:cubicBezTo>
                  <a:lnTo>
                    <a:pt x="4128" y="12227"/>
                  </a:lnTo>
                  <a:cubicBezTo>
                    <a:pt x="4258" y="12283"/>
                    <a:pt x="4407" y="12237"/>
                    <a:pt x="4472" y="12116"/>
                  </a:cubicBezTo>
                  <a:lnTo>
                    <a:pt x="4972" y="11151"/>
                  </a:lnTo>
                  <a:cubicBezTo>
                    <a:pt x="5028" y="11049"/>
                    <a:pt x="5139" y="10994"/>
                    <a:pt x="5241" y="11021"/>
                  </a:cubicBezTo>
                  <a:cubicBezTo>
                    <a:pt x="5640" y="11105"/>
                    <a:pt x="6049" y="11142"/>
                    <a:pt x="6466" y="11123"/>
                  </a:cubicBezTo>
                  <a:cubicBezTo>
                    <a:pt x="6577" y="11123"/>
                    <a:pt x="6679" y="11198"/>
                    <a:pt x="6716" y="11300"/>
                  </a:cubicBezTo>
                  <a:lnTo>
                    <a:pt x="7041" y="12339"/>
                  </a:lnTo>
                  <a:cubicBezTo>
                    <a:pt x="7078" y="12469"/>
                    <a:pt x="7227" y="12543"/>
                    <a:pt x="7357" y="12506"/>
                  </a:cubicBezTo>
                  <a:lnTo>
                    <a:pt x="8961" y="11995"/>
                  </a:lnTo>
                  <a:cubicBezTo>
                    <a:pt x="9101" y="11949"/>
                    <a:pt x="9166" y="11810"/>
                    <a:pt x="9128" y="11680"/>
                  </a:cubicBezTo>
                  <a:lnTo>
                    <a:pt x="8804" y="10641"/>
                  </a:lnTo>
                  <a:cubicBezTo>
                    <a:pt x="8767" y="10539"/>
                    <a:pt x="8804" y="10418"/>
                    <a:pt x="8896" y="10353"/>
                  </a:cubicBezTo>
                  <a:cubicBezTo>
                    <a:pt x="9249" y="10131"/>
                    <a:pt x="9564" y="9871"/>
                    <a:pt x="9843" y="9565"/>
                  </a:cubicBezTo>
                  <a:cubicBezTo>
                    <a:pt x="9917" y="9481"/>
                    <a:pt x="10038" y="9463"/>
                    <a:pt x="10140" y="9519"/>
                  </a:cubicBezTo>
                  <a:lnTo>
                    <a:pt x="11104" y="10020"/>
                  </a:lnTo>
                  <a:cubicBezTo>
                    <a:pt x="11225" y="10084"/>
                    <a:pt x="11373" y="10038"/>
                    <a:pt x="11438" y="9917"/>
                  </a:cubicBezTo>
                  <a:lnTo>
                    <a:pt x="12218" y="8415"/>
                  </a:lnTo>
                  <a:cubicBezTo>
                    <a:pt x="12282" y="8294"/>
                    <a:pt x="12236" y="8136"/>
                    <a:pt x="12116" y="8081"/>
                  </a:cubicBezTo>
                  <a:lnTo>
                    <a:pt x="11141" y="7570"/>
                  </a:lnTo>
                  <a:cubicBezTo>
                    <a:pt x="11049" y="7524"/>
                    <a:pt x="10993" y="7413"/>
                    <a:pt x="11012" y="7301"/>
                  </a:cubicBezTo>
                  <a:cubicBezTo>
                    <a:pt x="11104" y="6903"/>
                    <a:pt x="11141" y="6494"/>
                    <a:pt x="11123" y="6077"/>
                  </a:cubicBezTo>
                  <a:cubicBezTo>
                    <a:pt x="11114" y="5966"/>
                    <a:pt x="11188" y="5873"/>
                    <a:pt x="11299" y="5836"/>
                  </a:cubicBezTo>
                  <a:lnTo>
                    <a:pt x="12338" y="5511"/>
                  </a:lnTo>
                  <a:cubicBezTo>
                    <a:pt x="12468" y="5465"/>
                    <a:pt x="12542" y="5326"/>
                    <a:pt x="12496" y="5196"/>
                  </a:cubicBezTo>
                  <a:close/>
                  <a:moveTo>
                    <a:pt x="7088" y="8869"/>
                  </a:moveTo>
                  <a:cubicBezTo>
                    <a:pt x="5371" y="9361"/>
                    <a:pt x="3637" y="8211"/>
                    <a:pt x="3423" y="6439"/>
                  </a:cubicBezTo>
                  <a:cubicBezTo>
                    <a:pt x="3247" y="5047"/>
                    <a:pt x="4138" y="3711"/>
                    <a:pt x="5483" y="3331"/>
                  </a:cubicBezTo>
                  <a:cubicBezTo>
                    <a:pt x="7199" y="2839"/>
                    <a:pt x="8934" y="3990"/>
                    <a:pt x="9147" y="5752"/>
                  </a:cubicBezTo>
                  <a:cubicBezTo>
                    <a:pt x="9314" y="7144"/>
                    <a:pt x="8433" y="8480"/>
                    <a:pt x="7088" y="88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1942250" y="2548100"/>
              <a:ext cx="313575" cy="312075"/>
            </a:xfrm>
            <a:custGeom>
              <a:avLst/>
              <a:gdLst/>
              <a:ahLst/>
              <a:cxnLst/>
              <a:rect l="l" t="t" r="r" b="b"/>
              <a:pathLst>
                <a:path w="12543" h="12483" extrusionOk="0">
                  <a:moveTo>
                    <a:pt x="6281" y="3179"/>
                  </a:moveTo>
                  <a:cubicBezTo>
                    <a:pt x="7703" y="3179"/>
                    <a:pt x="8967" y="4225"/>
                    <a:pt x="9147" y="5720"/>
                  </a:cubicBezTo>
                  <a:cubicBezTo>
                    <a:pt x="9314" y="7112"/>
                    <a:pt x="8433" y="8447"/>
                    <a:pt x="7088" y="8837"/>
                  </a:cubicBezTo>
                  <a:cubicBezTo>
                    <a:pt x="6820" y="8912"/>
                    <a:pt x="6552" y="8948"/>
                    <a:pt x="6289" y="8948"/>
                  </a:cubicBezTo>
                  <a:cubicBezTo>
                    <a:pt x="4867" y="8948"/>
                    <a:pt x="3603" y="7902"/>
                    <a:pt x="3423" y="6406"/>
                  </a:cubicBezTo>
                  <a:cubicBezTo>
                    <a:pt x="3247" y="5015"/>
                    <a:pt x="4138" y="3679"/>
                    <a:pt x="5483" y="3290"/>
                  </a:cubicBezTo>
                  <a:cubicBezTo>
                    <a:pt x="5750" y="3214"/>
                    <a:pt x="6019" y="3179"/>
                    <a:pt x="6281" y="3179"/>
                  </a:cubicBezTo>
                  <a:close/>
                  <a:moveTo>
                    <a:pt x="5270" y="1"/>
                  </a:moveTo>
                  <a:cubicBezTo>
                    <a:pt x="5242" y="1"/>
                    <a:pt x="5214" y="5"/>
                    <a:pt x="5186" y="15"/>
                  </a:cubicBezTo>
                  <a:lnTo>
                    <a:pt x="3581" y="525"/>
                  </a:lnTo>
                  <a:cubicBezTo>
                    <a:pt x="3451" y="562"/>
                    <a:pt x="3377" y="701"/>
                    <a:pt x="3414" y="840"/>
                  </a:cubicBezTo>
                  <a:lnTo>
                    <a:pt x="3748" y="1879"/>
                  </a:lnTo>
                  <a:cubicBezTo>
                    <a:pt x="3776" y="1982"/>
                    <a:pt x="3739" y="2102"/>
                    <a:pt x="3646" y="2158"/>
                  </a:cubicBezTo>
                  <a:cubicBezTo>
                    <a:pt x="3293" y="2380"/>
                    <a:pt x="2978" y="2649"/>
                    <a:pt x="2700" y="2946"/>
                  </a:cubicBezTo>
                  <a:cubicBezTo>
                    <a:pt x="2652" y="3000"/>
                    <a:pt x="2585" y="3027"/>
                    <a:pt x="2516" y="3027"/>
                  </a:cubicBezTo>
                  <a:cubicBezTo>
                    <a:pt x="2478" y="3027"/>
                    <a:pt x="2439" y="3019"/>
                    <a:pt x="2403" y="3002"/>
                  </a:cubicBezTo>
                  <a:lnTo>
                    <a:pt x="1438" y="2501"/>
                  </a:lnTo>
                  <a:cubicBezTo>
                    <a:pt x="1401" y="2481"/>
                    <a:pt x="1361" y="2472"/>
                    <a:pt x="1322" y="2472"/>
                  </a:cubicBezTo>
                  <a:cubicBezTo>
                    <a:pt x="1234" y="2472"/>
                    <a:pt x="1149" y="2520"/>
                    <a:pt x="1104" y="2603"/>
                  </a:cubicBezTo>
                  <a:lnTo>
                    <a:pt x="325" y="4106"/>
                  </a:lnTo>
                  <a:cubicBezTo>
                    <a:pt x="260" y="4226"/>
                    <a:pt x="306" y="4375"/>
                    <a:pt x="427" y="4440"/>
                  </a:cubicBezTo>
                  <a:lnTo>
                    <a:pt x="1401" y="4941"/>
                  </a:lnTo>
                  <a:cubicBezTo>
                    <a:pt x="1494" y="4996"/>
                    <a:pt x="1549" y="5108"/>
                    <a:pt x="1531" y="5210"/>
                  </a:cubicBezTo>
                  <a:cubicBezTo>
                    <a:pt x="1438" y="5609"/>
                    <a:pt x="1401" y="6026"/>
                    <a:pt x="1419" y="6434"/>
                  </a:cubicBezTo>
                  <a:cubicBezTo>
                    <a:pt x="1429" y="6546"/>
                    <a:pt x="1355" y="6648"/>
                    <a:pt x="1243" y="6685"/>
                  </a:cubicBezTo>
                  <a:lnTo>
                    <a:pt x="204" y="7009"/>
                  </a:lnTo>
                  <a:cubicBezTo>
                    <a:pt x="74" y="7056"/>
                    <a:pt x="0" y="7195"/>
                    <a:pt x="47" y="7325"/>
                  </a:cubicBezTo>
                  <a:lnTo>
                    <a:pt x="557" y="8930"/>
                  </a:lnTo>
                  <a:cubicBezTo>
                    <a:pt x="587" y="9043"/>
                    <a:pt x="685" y="9107"/>
                    <a:pt x="790" y="9107"/>
                  </a:cubicBezTo>
                  <a:cubicBezTo>
                    <a:pt x="814" y="9107"/>
                    <a:pt x="839" y="9104"/>
                    <a:pt x="863" y="9097"/>
                  </a:cubicBezTo>
                  <a:lnTo>
                    <a:pt x="1902" y="8772"/>
                  </a:lnTo>
                  <a:cubicBezTo>
                    <a:pt x="1931" y="8762"/>
                    <a:pt x="1960" y="8758"/>
                    <a:pt x="1989" y="8758"/>
                  </a:cubicBezTo>
                  <a:cubicBezTo>
                    <a:pt x="2071" y="8758"/>
                    <a:pt x="2148" y="8796"/>
                    <a:pt x="2189" y="8865"/>
                  </a:cubicBezTo>
                  <a:cubicBezTo>
                    <a:pt x="2412" y="9217"/>
                    <a:pt x="2681" y="9533"/>
                    <a:pt x="2978" y="9811"/>
                  </a:cubicBezTo>
                  <a:cubicBezTo>
                    <a:pt x="3061" y="9885"/>
                    <a:pt x="3080" y="10006"/>
                    <a:pt x="3034" y="10108"/>
                  </a:cubicBezTo>
                  <a:lnTo>
                    <a:pt x="2523" y="11073"/>
                  </a:lnTo>
                  <a:cubicBezTo>
                    <a:pt x="2468" y="11193"/>
                    <a:pt x="2514" y="11351"/>
                    <a:pt x="2635" y="11407"/>
                  </a:cubicBezTo>
                  <a:lnTo>
                    <a:pt x="4128" y="12186"/>
                  </a:lnTo>
                  <a:cubicBezTo>
                    <a:pt x="4168" y="12206"/>
                    <a:pt x="4210" y="12215"/>
                    <a:pt x="4250" y="12215"/>
                  </a:cubicBezTo>
                  <a:cubicBezTo>
                    <a:pt x="4342" y="12215"/>
                    <a:pt x="4427" y="12167"/>
                    <a:pt x="4472" y="12084"/>
                  </a:cubicBezTo>
                  <a:lnTo>
                    <a:pt x="4972" y="11119"/>
                  </a:lnTo>
                  <a:cubicBezTo>
                    <a:pt x="5018" y="11035"/>
                    <a:pt x="5103" y="10982"/>
                    <a:pt x="5188" y="10982"/>
                  </a:cubicBezTo>
                  <a:cubicBezTo>
                    <a:pt x="5206" y="10982"/>
                    <a:pt x="5224" y="10984"/>
                    <a:pt x="5241" y="10989"/>
                  </a:cubicBezTo>
                  <a:cubicBezTo>
                    <a:pt x="5573" y="11059"/>
                    <a:pt x="5911" y="11096"/>
                    <a:pt x="6255" y="11096"/>
                  </a:cubicBezTo>
                  <a:cubicBezTo>
                    <a:pt x="6325" y="11096"/>
                    <a:pt x="6395" y="11094"/>
                    <a:pt x="6466" y="11091"/>
                  </a:cubicBezTo>
                  <a:cubicBezTo>
                    <a:pt x="6577" y="11091"/>
                    <a:pt x="6679" y="11156"/>
                    <a:pt x="6716" y="11267"/>
                  </a:cubicBezTo>
                  <a:lnTo>
                    <a:pt x="7041" y="12306"/>
                  </a:lnTo>
                  <a:cubicBezTo>
                    <a:pt x="7072" y="12414"/>
                    <a:pt x="7178" y="12483"/>
                    <a:pt x="7288" y="12483"/>
                  </a:cubicBezTo>
                  <a:cubicBezTo>
                    <a:pt x="7311" y="12483"/>
                    <a:pt x="7334" y="12480"/>
                    <a:pt x="7357" y="12473"/>
                  </a:cubicBezTo>
                  <a:lnTo>
                    <a:pt x="8961" y="11963"/>
                  </a:lnTo>
                  <a:cubicBezTo>
                    <a:pt x="9101" y="11917"/>
                    <a:pt x="9166" y="11778"/>
                    <a:pt x="9128" y="11648"/>
                  </a:cubicBezTo>
                  <a:lnTo>
                    <a:pt x="8804" y="10609"/>
                  </a:lnTo>
                  <a:cubicBezTo>
                    <a:pt x="8767" y="10497"/>
                    <a:pt x="8804" y="10386"/>
                    <a:pt x="8896" y="10321"/>
                  </a:cubicBezTo>
                  <a:cubicBezTo>
                    <a:pt x="9249" y="10099"/>
                    <a:pt x="9564" y="9830"/>
                    <a:pt x="9843" y="9533"/>
                  </a:cubicBezTo>
                  <a:cubicBezTo>
                    <a:pt x="9888" y="9481"/>
                    <a:pt x="9952" y="9455"/>
                    <a:pt x="10017" y="9455"/>
                  </a:cubicBezTo>
                  <a:cubicBezTo>
                    <a:pt x="10058" y="9455"/>
                    <a:pt x="10100" y="9465"/>
                    <a:pt x="10140" y="9486"/>
                  </a:cubicBezTo>
                  <a:lnTo>
                    <a:pt x="11104" y="9987"/>
                  </a:lnTo>
                  <a:cubicBezTo>
                    <a:pt x="11141" y="10007"/>
                    <a:pt x="11180" y="10016"/>
                    <a:pt x="11219" y="10016"/>
                  </a:cubicBezTo>
                  <a:cubicBezTo>
                    <a:pt x="11307" y="10016"/>
                    <a:pt x="11393" y="9966"/>
                    <a:pt x="11438" y="9876"/>
                  </a:cubicBezTo>
                  <a:lnTo>
                    <a:pt x="12218" y="8382"/>
                  </a:lnTo>
                  <a:cubicBezTo>
                    <a:pt x="12282" y="8262"/>
                    <a:pt x="12236" y="8104"/>
                    <a:pt x="12116" y="8039"/>
                  </a:cubicBezTo>
                  <a:lnTo>
                    <a:pt x="11141" y="7538"/>
                  </a:lnTo>
                  <a:cubicBezTo>
                    <a:pt x="11049" y="7492"/>
                    <a:pt x="10993" y="7381"/>
                    <a:pt x="11012" y="7269"/>
                  </a:cubicBezTo>
                  <a:cubicBezTo>
                    <a:pt x="11104" y="6870"/>
                    <a:pt x="11141" y="6462"/>
                    <a:pt x="11123" y="6045"/>
                  </a:cubicBezTo>
                  <a:cubicBezTo>
                    <a:pt x="11114" y="5933"/>
                    <a:pt x="11188" y="5831"/>
                    <a:pt x="11299" y="5804"/>
                  </a:cubicBezTo>
                  <a:lnTo>
                    <a:pt x="12338" y="5470"/>
                  </a:lnTo>
                  <a:cubicBezTo>
                    <a:pt x="12468" y="5432"/>
                    <a:pt x="12542" y="5293"/>
                    <a:pt x="12496" y="5154"/>
                  </a:cubicBezTo>
                  <a:lnTo>
                    <a:pt x="11995" y="3549"/>
                  </a:lnTo>
                  <a:cubicBezTo>
                    <a:pt x="11957" y="3442"/>
                    <a:pt x="11855" y="3373"/>
                    <a:pt x="11748" y="3373"/>
                  </a:cubicBezTo>
                  <a:cubicBezTo>
                    <a:pt x="11725" y="3373"/>
                    <a:pt x="11702" y="3376"/>
                    <a:pt x="11680" y="3382"/>
                  </a:cubicBezTo>
                  <a:lnTo>
                    <a:pt x="10641" y="3716"/>
                  </a:lnTo>
                  <a:cubicBezTo>
                    <a:pt x="10616" y="3722"/>
                    <a:pt x="10592" y="3725"/>
                    <a:pt x="10568" y="3725"/>
                  </a:cubicBezTo>
                  <a:cubicBezTo>
                    <a:pt x="10483" y="3725"/>
                    <a:pt x="10404" y="3687"/>
                    <a:pt x="10353" y="3614"/>
                  </a:cubicBezTo>
                  <a:cubicBezTo>
                    <a:pt x="10130" y="3262"/>
                    <a:pt x="9861" y="2946"/>
                    <a:pt x="9564" y="2677"/>
                  </a:cubicBezTo>
                  <a:cubicBezTo>
                    <a:pt x="9481" y="2594"/>
                    <a:pt x="9462" y="2473"/>
                    <a:pt x="9518" y="2380"/>
                  </a:cubicBezTo>
                  <a:lnTo>
                    <a:pt x="10019" y="1406"/>
                  </a:lnTo>
                  <a:cubicBezTo>
                    <a:pt x="10084" y="1286"/>
                    <a:pt x="10028" y="1137"/>
                    <a:pt x="9908" y="1072"/>
                  </a:cubicBezTo>
                  <a:lnTo>
                    <a:pt x="8414" y="293"/>
                  </a:lnTo>
                  <a:cubicBezTo>
                    <a:pt x="8374" y="273"/>
                    <a:pt x="8333" y="264"/>
                    <a:pt x="8292" y="264"/>
                  </a:cubicBezTo>
                  <a:cubicBezTo>
                    <a:pt x="8201" y="264"/>
                    <a:pt x="8116" y="312"/>
                    <a:pt x="8071" y="395"/>
                  </a:cubicBezTo>
                  <a:lnTo>
                    <a:pt x="7570" y="1369"/>
                  </a:lnTo>
                  <a:cubicBezTo>
                    <a:pt x="7530" y="1450"/>
                    <a:pt x="7440" y="1503"/>
                    <a:pt x="7344" y="1503"/>
                  </a:cubicBezTo>
                  <a:cubicBezTo>
                    <a:pt x="7330" y="1503"/>
                    <a:pt x="7315" y="1502"/>
                    <a:pt x="7301" y="1499"/>
                  </a:cubicBezTo>
                  <a:cubicBezTo>
                    <a:pt x="6950" y="1417"/>
                    <a:pt x="6591" y="1386"/>
                    <a:pt x="6226" y="1386"/>
                  </a:cubicBezTo>
                  <a:cubicBezTo>
                    <a:pt x="6176" y="1386"/>
                    <a:pt x="6126" y="1387"/>
                    <a:pt x="6076" y="1388"/>
                  </a:cubicBezTo>
                  <a:cubicBezTo>
                    <a:pt x="6070" y="1388"/>
                    <a:pt x="6064" y="1389"/>
                    <a:pt x="6058" y="1389"/>
                  </a:cubicBezTo>
                  <a:cubicBezTo>
                    <a:pt x="5954" y="1389"/>
                    <a:pt x="5861" y="1317"/>
                    <a:pt x="5835" y="1212"/>
                  </a:cubicBezTo>
                  <a:lnTo>
                    <a:pt x="5501" y="173"/>
                  </a:lnTo>
                  <a:cubicBezTo>
                    <a:pt x="5472" y="69"/>
                    <a:pt x="5377" y="1"/>
                    <a:pt x="5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1942925" y="2533050"/>
              <a:ext cx="313600" cy="311950"/>
            </a:xfrm>
            <a:custGeom>
              <a:avLst/>
              <a:gdLst/>
              <a:ahLst/>
              <a:cxnLst/>
              <a:rect l="l" t="t" r="r" b="b"/>
              <a:pathLst>
                <a:path w="12544" h="12478" extrusionOk="0">
                  <a:moveTo>
                    <a:pt x="6287" y="3341"/>
                  </a:moveTo>
                  <a:cubicBezTo>
                    <a:pt x="7702" y="3341"/>
                    <a:pt x="8968" y="4392"/>
                    <a:pt x="9148" y="5877"/>
                  </a:cubicBezTo>
                  <a:cubicBezTo>
                    <a:pt x="9315" y="7268"/>
                    <a:pt x="8433" y="8604"/>
                    <a:pt x="7088" y="8994"/>
                  </a:cubicBezTo>
                  <a:cubicBezTo>
                    <a:pt x="6818" y="9071"/>
                    <a:pt x="6548" y="9108"/>
                    <a:pt x="6283" y="9108"/>
                  </a:cubicBezTo>
                  <a:cubicBezTo>
                    <a:pt x="4864" y="9108"/>
                    <a:pt x="3604" y="8056"/>
                    <a:pt x="3424" y="6563"/>
                  </a:cubicBezTo>
                  <a:cubicBezTo>
                    <a:pt x="3248" y="5172"/>
                    <a:pt x="4138" y="3836"/>
                    <a:pt x="5484" y="3456"/>
                  </a:cubicBezTo>
                  <a:cubicBezTo>
                    <a:pt x="5752" y="3378"/>
                    <a:pt x="6022" y="3341"/>
                    <a:pt x="6287" y="3341"/>
                  </a:cubicBezTo>
                  <a:close/>
                  <a:moveTo>
                    <a:pt x="5271" y="0"/>
                  </a:moveTo>
                  <a:cubicBezTo>
                    <a:pt x="5243" y="0"/>
                    <a:pt x="5215" y="4"/>
                    <a:pt x="5187" y="14"/>
                  </a:cubicBezTo>
                  <a:lnTo>
                    <a:pt x="3582" y="524"/>
                  </a:lnTo>
                  <a:cubicBezTo>
                    <a:pt x="3452" y="561"/>
                    <a:pt x="3378" y="700"/>
                    <a:pt x="3415" y="840"/>
                  </a:cubicBezTo>
                  <a:lnTo>
                    <a:pt x="3749" y="1879"/>
                  </a:lnTo>
                  <a:cubicBezTo>
                    <a:pt x="3777" y="1981"/>
                    <a:pt x="3739" y="2101"/>
                    <a:pt x="3647" y="2157"/>
                  </a:cubicBezTo>
                  <a:cubicBezTo>
                    <a:pt x="3294" y="2379"/>
                    <a:pt x="2979" y="2648"/>
                    <a:pt x="2700" y="2945"/>
                  </a:cubicBezTo>
                  <a:cubicBezTo>
                    <a:pt x="2653" y="2999"/>
                    <a:pt x="2586" y="3026"/>
                    <a:pt x="2517" y="3026"/>
                  </a:cubicBezTo>
                  <a:cubicBezTo>
                    <a:pt x="2479" y="3026"/>
                    <a:pt x="2440" y="3018"/>
                    <a:pt x="2404" y="3001"/>
                  </a:cubicBezTo>
                  <a:lnTo>
                    <a:pt x="1439" y="2500"/>
                  </a:lnTo>
                  <a:cubicBezTo>
                    <a:pt x="1402" y="2480"/>
                    <a:pt x="1362" y="2471"/>
                    <a:pt x="1323" y="2471"/>
                  </a:cubicBezTo>
                  <a:cubicBezTo>
                    <a:pt x="1235" y="2471"/>
                    <a:pt x="1150" y="2519"/>
                    <a:pt x="1105" y="2602"/>
                  </a:cubicBezTo>
                  <a:lnTo>
                    <a:pt x="326" y="4096"/>
                  </a:lnTo>
                  <a:cubicBezTo>
                    <a:pt x="261" y="4225"/>
                    <a:pt x="307" y="4374"/>
                    <a:pt x="428" y="4439"/>
                  </a:cubicBezTo>
                  <a:lnTo>
                    <a:pt x="1402" y="4940"/>
                  </a:lnTo>
                  <a:cubicBezTo>
                    <a:pt x="1495" y="4995"/>
                    <a:pt x="1550" y="5107"/>
                    <a:pt x="1532" y="5209"/>
                  </a:cubicBezTo>
                  <a:cubicBezTo>
                    <a:pt x="1439" y="5608"/>
                    <a:pt x="1402" y="6016"/>
                    <a:pt x="1420" y="6433"/>
                  </a:cubicBezTo>
                  <a:cubicBezTo>
                    <a:pt x="1430" y="6545"/>
                    <a:pt x="1355" y="6647"/>
                    <a:pt x="1244" y="6684"/>
                  </a:cubicBezTo>
                  <a:lnTo>
                    <a:pt x="205" y="7008"/>
                  </a:lnTo>
                  <a:cubicBezTo>
                    <a:pt x="75" y="7046"/>
                    <a:pt x="1" y="7194"/>
                    <a:pt x="47" y="7324"/>
                  </a:cubicBezTo>
                  <a:lnTo>
                    <a:pt x="558" y="8929"/>
                  </a:lnTo>
                  <a:cubicBezTo>
                    <a:pt x="588" y="9042"/>
                    <a:pt x="685" y="9106"/>
                    <a:pt x="791" y="9106"/>
                  </a:cubicBezTo>
                  <a:cubicBezTo>
                    <a:pt x="815" y="9106"/>
                    <a:pt x="839" y="9103"/>
                    <a:pt x="864" y="9096"/>
                  </a:cubicBezTo>
                  <a:lnTo>
                    <a:pt x="1903" y="8771"/>
                  </a:lnTo>
                  <a:cubicBezTo>
                    <a:pt x="1931" y="8761"/>
                    <a:pt x="1961" y="8757"/>
                    <a:pt x="1990" y="8757"/>
                  </a:cubicBezTo>
                  <a:cubicBezTo>
                    <a:pt x="2072" y="8757"/>
                    <a:pt x="2149" y="8795"/>
                    <a:pt x="2190" y="8864"/>
                  </a:cubicBezTo>
                  <a:cubicBezTo>
                    <a:pt x="2413" y="9216"/>
                    <a:pt x="2682" y="9532"/>
                    <a:pt x="2979" y="9810"/>
                  </a:cubicBezTo>
                  <a:cubicBezTo>
                    <a:pt x="3062" y="9884"/>
                    <a:pt x="3081" y="10005"/>
                    <a:pt x="3034" y="10107"/>
                  </a:cubicBezTo>
                  <a:lnTo>
                    <a:pt x="2524" y="11072"/>
                  </a:lnTo>
                  <a:cubicBezTo>
                    <a:pt x="2469" y="11192"/>
                    <a:pt x="2515" y="11341"/>
                    <a:pt x="2636" y="11406"/>
                  </a:cubicBezTo>
                  <a:lnTo>
                    <a:pt x="4129" y="12185"/>
                  </a:lnTo>
                  <a:cubicBezTo>
                    <a:pt x="4169" y="12205"/>
                    <a:pt x="4211" y="12214"/>
                    <a:pt x="4251" y="12214"/>
                  </a:cubicBezTo>
                  <a:cubicBezTo>
                    <a:pt x="4342" y="12214"/>
                    <a:pt x="4427" y="12166"/>
                    <a:pt x="4472" y="12083"/>
                  </a:cubicBezTo>
                  <a:lnTo>
                    <a:pt x="4973" y="11109"/>
                  </a:lnTo>
                  <a:cubicBezTo>
                    <a:pt x="5022" y="11028"/>
                    <a:pt x="5112" y="10975"/>
                    <a:pt x="5202" y="10975"/>
                  </a:cubicBezTo>
                  <a:cubicBezTo>
                    <a:pt x="5216" y="10975"/>
                    <a:pt x="5229" y="10976"/>
                    <a:pt x="5242" y="10979"/>
                  </a:cubicBezTo>
                  <a:cubicBezTo>
                    <a:pt x="5575" y="11056"/>
                    <a:pt x="5914" y="11095"/>
                    <a:pt x="6259" y="11095"/>
                  </a:cubicBezTo>
                  <a:cubicBezTo>
                    <a:pt x="6328" y="11095"/>
                    <a:pt x="6397" y="11093"/>
                    <a:pt x="6467" y="11090"/>
                  </a:cubicBezTo>
                  <a:cubicBezTo>
                    <a:pt x="6473" y="11090"/>
                    <a:pt x="6479" y="11089"/>
                    <a:pt x="6486" y="11089"/>
                  </a:cubicBezTo>
                  <a:cubicBezTo>
                    <a:pt x="6589" y="11089"/>
                    <a:pt x="6682" y="11161"/>
                    <a:pt x="6717" y="11266"/>
                  </a:cubicBezTo>
                  <a:lnTo>
                    <a:pt x="7042" y="12305"/>
                  </a:lnTo>
                  <a:cubicBezTo>
                    <a:pt x="7072" y="12409"/>
                    <a:pt x="7172" y="12477"/>
                    <a:pt x="7277" y="12477"/>
                  </a:cubicBezTo>
                  <a:cubicBezTo>
                    <a:pt x="7304" y="12477"/>
                    <a:pt x="7331" y="12473"/>
                    <a:pt x="7357" y="12463"/>
                  </a:cubicBezTo>
                  <a:lnTo>
                    <a:pt x="8962" y="11962"/>
                  </a:lnTo>
                  <a:cubicBezTo>
                    <a:pt x="9101" y="11916"/>
                    <a:pt x="9166" y="11777"/>
                    <a:pt x="9129" y="11647"/>
                  </a:cubicBezTo>
                  <a:lnTo>
                    <a:pt x="8805" y="10608"/>
                  </a:lnTo>
                  <a:cubicBezTo>
                    <a:pt x="8767" y="10497"/>
                    <a:pt x="8805" y="10385"/>
                    <a:pt x="8897" y="10320"/>
                  </a:cubicBezTo>
                  <a:cubicBezTo>
                    <a:pt x="9250" y="10098"/>
                    <a:pt x="9565" y="9829"/>
                    <a:pt x="9844" y="9532"/>
                  </a:cubicBezTo>
                  <a:cubicBezTo>
                    <a:pt x="9889" y="9480"/>
                    <a:pt x="9953" y="9454"/>
                    <a:pt x="10018" y="9454"/>
                  </a:cubicBezTo>
                  <a:cubicBezTo>
                    <a:pt x="10059" y="9454"/>
                    <a:pt x="10101" y="9464"/>
                    <a:pt x="10140" y="9485"/>
                  </a:cubicBezTo>
                  <a:lnTo>
                    <a:pt x="11105" y="9986"/>
                  </a:lnTo>
                  <a:cubicBezTo>
                    <a:pt x="11142" y="10006"/>
                    <a:pt x="11181" y="10015"/>
                    <a:pt x="11219" y="10015"/>
                  </a:cubicBezTo>
                  <a:cubicBezTo>
                    <a:pt x="11308" y="10015"/>
                    <a:pt x="11394" y="9965"/>
                    <a:pt x="11439" y="9875"/>
                  </a:cubicBezTo>
                  <a:lnTo>
                    <a:pt x="12218" y="8381"/>
                  </a:lnTo>
                  <a:cubicBezTo>
                    <a:pt x="12283" y="8252"/>
                    <a:pt x="12237" y="8103"/>
                    <a:pt x="12116" y="8038"/>
                  </a:cubicBezTo>
                  <a:lnTo>
                    <a:pt x="11142" y="7537"/>
                  </a:lnTo>
                  <a:cubicBezTo>
                    <a:pt x="11050" y="7491"/>
                    <a:pt x="10994" y="7380"/>
                    <a:pt x="11012" y="7268"/>
                  </a:cubicBezTo>
                  <a:cubicBezTo>
                    <a:pt x="11105" y="6869"/>
                    <a:pt x="11142" y="6461"/>
                    <a:pt x="11124" y="6044"/>
                  </a:cubicBezTo>
                  <a:cubicBezTo>
                    <a:pt x="11114" y="5932"/>
                    <a:pt x="11189" y="5830"/>
                    <a:pt x="11300" y="5803"/>
                  </a:cubicBezTo>
                  <a:lnTo>
                    <a:pt x="12339" y="5469"/>
                  </a:lnTo>
                  <a:cubicBezTo>
                    <a:pt x="12469" y="5431"/>
                    <a:pt x="12543" y="5292"/>
                    <a:pt x="12497" y="5153"/>
                  </a:cubicBezTo>
                  <a:lnTo>
                    <a:pt x="11996" y="3548"/>
                  </a:lnTo>
                  <a:cubicBezTo>
                    <a:pt x="11957" y="3441"/>
                    <a:pt x="11856" y="3372"/>
                    <a:pt x="11749" y="3372"/>
                  </a:cubicBezTo>
                  <a:cubicBezTo>
                    <a:pt x="11726" y="3372"/>
                    <a:pt x="11703" y="3375"/>
                    <a:pt x="11680" y="3381"/>
                  </a:cubicBezTo>
                  <a:lnTo>
                    <a:pt x="10641" y="3715"/>
                  </a:lnTo>
                  <a:cubicBezTo>
                    <a:pt x="10617" y="3721"/>
                    <a:pt x="10593" y="3724"/>
                    <a:pt x="10569" y="3724"/>
                  </a:cubicBezTo>
                  <a:cubicBezTo>
                    <a:pt x="10484" y="3724"/>
                    <a:pt x="10405" y="3686"/>
                    <a:pt x="10354" y="3613"/>
                  </a:cubicBezTo>
                  <a:cubicBezTo>
                    <a:pt x="10131" y="3261"/>
                    <a:pt x="9862" y="2945"/>
                    <a:pt x="9565" y="2676"/>
                  </a:cubicBezTo>
                  <a:cubicBezTo>
                    <a:pt x="9482" y="2593"/>
                    <a:pt x="9463" y="2472"/>
                    <a:pt x="9519" y="2379"/>
                  </a:cubicBezTo>
                  <a:lnTo>
                    <a:pt x="10020" y="1405"/>
                  </a:lnTo>
                  <a:cubicBezTo>
                    <a:pt x="10085" y="1285"/>
                    <a:pt x="10029" y="1136"/>
                    <a:pt x="9908" y="1071"/>
                  </a:cubicBezTo>
                  <a:lnTo>
                    <a:pt x="8415" y="292"/>
                  </a:lnTo>
                  <a:cubicBezTo>
                    <a:pt x="8376" y="273"/>
                    <a:pt x="8334" y="263"/>
                    <a:pt x="8295" y="263"/>
                  </a:cubicBezTo>
                  <a:cubicBezTo>
                    <a:pt x="8203" y="263"/>
                    <a:pt x="8117" y="313"/>
                    <a:pt x="8072" y="404"/>
                  </a:cubicBezTo>
                  <a:lnTo>
                    <a:pt x="7571" y="1368"/>
                  </a:lnTo>
                  <a:cubicBezTo>
                    <a:pt x="7530" y="1449"/>
                    <a:pt x="7441" y="1502"/>
                    <a:pt x="7345" y="1502"/>
                  </a:cubicBezTo>
                  <a:cubicBezTo>
                    <a:pt x="7330" y="1502"/>
                    <a:pt x="7316" y="1501"/>
                    <a:pt x="7302" y="1498"/>
                  </a:cubicBezTo>
                  <a:cubicBezTo>
                    <a:pt x="6951" y="1416"/>
                    <a:pt x="6592" y="1385"/>
                    <a:pt x="6227" y="1385"/>
                  </a:cubicBezTo>
                  <a:cubicBezTo>
                    <a:pt x="6177" y="1385"/>
                    <a:pt x="6127" y="1386"/>
                    <a:pt x="6077" y="1387"/>
                  </a:cubicBezTo>
                  <a:cubicBezTo>
                    <a:pt x="6071" y="1387"/>
                    <a:pt x="6065" y="1388"/>
                    <a:pt x="6058" y="1388"/>
                  </a:cubicBezTo>
                  <a:cubicBezTo>
                    <a:pt x="5955" y="1388"/>
                    <a:pt x="5862" y="1316"/>
                    <a:pt x="5836" y="1211"/>
                  </a:cubicBezTo>
                  <a:lnTo>
                    <a:pt x="5502" y="172"/>
                  </a:lnTo>
                  <a:cubicBezTo>
                    <a:pt x="5473" y="68"/>
                    <a:pt x="5378" y="0"/>
                    <a:pt x="52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1941325" y="2531675"/>
              <a:ext cx="316800" cy="314825"/>
            </a:xfrm>
            <a:custGeom>
              <a:avLst/>
              <a:gdLst/>
              <a:ahLst/>
              <a:cxnLst/>
              <a:rect l="l" t="t" r="r" b="b"/>
              <a:pathLst>
                <a:path w="12672" h="12593" extrusionOk="0">
                  <a:moveTo>
                    <a:pt x="6345" y="3455"/>
                  </a:moveTo>
                  <a:cubicBezTo>
                    <a:pt x="6902" y="3455"/>
                    <a:pt x="7440" y="3613"/>
                    <a:pt x="7904" y="3928"/>
                  </a:cubicBezTo>
                  <a:cubicBezTo>
                    <a:pt x="8600" y="4383"/>
                    <a:pt x="9054" y="5115"/>
                    <a:pt x="9156" y="5941"/>
                  </a:cubicBezTo>
                  <a:cubicBezTo>
                    <a:pt x="9323" y="7305"/>
                    <a:pt x="8451" y="8613"/>
                    <a:pt x="7134" y="8993"/>
                  </a:cubicBezTo>
                  <a:cubicBezTo>
                    <a:pt x="6875" y="9068"/>
                    <a:pt x="6610" y="9105"/>
                    <a:pt x="6347" y="9105"/>
                  </a:cubicBezTo>
                  <a:cubicBezTo>
                    <a:pt x="5799" y="9105"/>
                    <a:pt x="5257" y="8945"/>
                    <a:pt x="4787" y="8631"/>
                  </a:cubicBezTo>
                  <a:cubicBezTo>
                    <a:pt x="4100" y="8177"/>
                    <a:pt x="3646" y="7444"/>
                    <a:pt x="3544" y="6618"/>
                  </a:cubicBezTo>
                  <a:cubicBezTo>
                    <a:pt x="3377" y="5255"/>
                    <a:pt x="4249" y="3937"/>
                    <a:pt x="5566" y="3566"/>
                  </a:cubicBezTo>
                  <a:cubicBezTo>
                    <a:pt x="5826" y="3492"/>
                    <a:pt x="6086" y="3455"/>
                    <a:pt x="6345" y="3455"/>
                  </a:cubicBezTo>
                  <a:close/>
                  <a:moveTo>
                    <a:pt x="6349" y="3339"/>
                  </a:moveTo>
                  <a:cubicBezTo>
                    <a:pt x="6075" y="3339"/>
                    <a:pt x="5799" y="3377"/>
                    <a:pt x="5529" y="3455"/>
                  </a:cubicBezTo>
                  <a:cubicBezTo>
                    <a:pt x="4156" y="3844"/>
                    <a:pt x="3256" y="5208"/>
                    <a:pt x="3423" y="6627"/>
                  </a:cubicBezTo>
                  <a:cubicBezTo>
                    <a:pt x="3534" y="7490"/>
                    <a:pt x="4008" y="8251"/>
                    <a:pt x="4722" y="8733"/>
                  </a:cubicBezTo>
                  <a:cubicBezTo>
                    <a:pt x="5214" y="9049"/>
                    <a:pt x="5770" y="9216"/>
                    <a:pt x="6345" y="9216"/>
                  </a:cubicBezTo>
                  <a:cubicBezTo>
                    <a:pt x="6624" y="9216"/>
                    <a:pt x="6893" y="9179"/>
                    <a:pt x="7162" y="9104"/>
                  </a:cubicBezTo>
                  <a:cubicBezTo>
                    <a:pt x="8535" y="8715"/>
                    <a:pt x="9444" y="7342"/>
                    <a:pt x="9267" y="5932"/>
                  </a:cubicBezTo>
                  <a:cubicBezTo>
                    <a:pt x="9165" y="5069"/>
                    <a:pt x="8692" y="4299"/>
                    <a:pt x="7969" y="3826"/>
                  </a:cubicBezTo>
                  <a:cubicBezTo>
                    <a:pt x="7485" y="3506"/>
                    <a:pt x="6922" y="3339"/>
                    <a:pt x="6349" y="3339"/>
                  </a:cubicBezTo>
                  <a:close/>
                  <a:moveTo>
                    <a:pt x="5334" y="113"/>
                  </a:moveTo>
                  <a:cubicBezTo>
                    <a:pt x="5415" y="113"/>
                    <a:pt x="5488" y="165"/>
                    <a:pt x="5510" y="245"/>
                  </a:cubicBezTo>
                  <a:lnTo>
                    <a:pt x="5844" y="1284"/>
                  </a:lnTo>
                  <a:cubicBezTo>
                    <a:pt x="5881" y="1423"/>
                    <a:pt x="6011" y="1507"/>
                    <a:pt x="6141" y="1507"/>
                  </a:cubicBezTo>
                  <a:cubicBezTo>
                    <a:pt x="6210" y="1504"/>
                    <a:pt x="6279" y="1502"/>
                    <a:pt x="6348" y="1502"/>
                  </a:cubicBezTo>
                  <a:cubicBezTo>
                    <a:pt x="6687" y="1502"/>
                    <a:pt x="7025" y="1539"/>
                    <a:pt x="7356" y="1609"/>
                  </a:cubicBezTo>
                  <a:cubicBezTo>
                    <a:pt x="7377" y="1613"/>
                    <a:pt x="7397" y="1615"/>
                    <a:pt x="7417" y="1615"/>
                  </a:cubicBezTo>
                  <a:cubicBezTo>
                    <a:pt x="7528" y="1615"/>
                    <a:pt x="7636" y="1553"/>
                    <a:pt x="7690" y="1451"/>
                  </a:cubicBezTo>
                  <a:lnTo>
                    <a:pt x="8191" y="477"/>
                  </a:lnTo>
                  <a:cubicBezTo>
                    <a:pt x="8223" y="414"/>
                    <a:pt x="8289" y="377"/>
                    <a:pt x="8357" y="377"/>
                  </a:cubicBezTo>
                  <a:cubicBezTo>
                    <a:pt x="8389" y="377"/>
                    <a:pt x="8421" y="385"/>
                    <a:pt x="8451" y="403"/>
                  </a:cubicBezTo>
                  <a:lnTo>
                    <a:pt x="9945" y="1173"/>
                  </a:lnTo>
                  <a:cubicBezTo>
                    <a:pt x="10047" y="1228"/>
                    <a:pt x="10084" y="1340"/>
                    <a:pt x="10028" y="1433"/>
                  </a:cubicBezTo>
                  <a:lnTo>
                    <a:pt x="9527" y="2407"/>
                  </a:lnTo>
                  <a:cubicBezTo>
                    <a:pt x="9462" y="2527"/>
                    <a:pt x="9490" y="2676"/>
                    <a:pt x="9592" y="2768"/>
                  </a:cubicBezTo>
                  <a:cubicBezTo>
                    <a:pt x="9889" y="3047"/>
                    <a:pt x="10149" y="3353"/>
                    <a:pt x="10371" y="3696"/>
                  </a:cubicBezTo>
                  <a:cubicBezTo>
                    <a:pt x="10429" y="3790"/>
                    <a:pt x="10525" y="3838"/>
                    <a:pt x="10626" y="3838"/>
                  </a:cubicBezTo>
                  <a:cubicBezTo>
                    <a:pt x="10656" y="3838"/>
                    <a:pt x="10685" y="3834"/>
                    <a:pt x="10715" y="3826"/>
                  </a:cubicBezTo>
                  <a:lnTo>
                    <a:pt x="11763" y="3492"/>
                  </a:lnTo>
                  <a:cubicBezTo>
                    <a:pt x="11780" y="3489"/>
                    <a:pt x="11797" y="3486"/>
                    <a:pt x="11814" y="3486"/>
                  </a:cubicBezTo>
                  <a:cubicBezTo>
                    <a:pt x="11843" y="3486"/>
                    <a:pt x="11873" y="3493"/>
                    <a:pt x="11902" y="3511"/>
                  </a:cubicBezTo>
                  <a:cubicBezTo>
                    <a:pt x="11948" y="3529"/>
                    <a:pt x="11986" y="3575"/>
                    <a:pt x="12004" y="3622"/>
                  </a:cubicBezTo>
                  <a:lnTo>
                    <a:pt x="12505" y="5227"/>
                  </a:lnTo>
                  <a:cubicBezTo>
                    <a:pt x="12542" y="5329"/>
                    <a:pt x="12486" y="5440"/>
                    <a:pt x="12384" y="5468"/>
                  </a:cubicBezTo>
                  <a:lnTo>
                    <a:pt x="11345" y="5793"/>
                  </a:lnTo>
                  <a:cubicBezTo>
                    <a:pt x="11206" y="5839"/>
                    <a:pt x="11123" y="5960"/>
                    <a:pt x="11123" y="6099"/>
                  </a:cubicBezTo>
                  <a:cubicBezTo>
                    <a:pt x="11141" y="6507"/>
                    <a:pt x="11104" y="6915"/>
                    <a:pt x="11021" y="7305"/>
                  </a:cubicBezTo>
                  <a:cubicBezTo>
                    <a:pt x="10993" y="7444"/>
                    <a:pt x="11058" y="7583"/>
                    <a:pt x="11178" y="7648"/>
                  </a:cubicBezTo>
                  <a:lnTo>
                    <a:pt x="12153" y="8149"/>
                  </a:lnTo>
                  <a:cubicBezTo>
                    <a:pt x="12245" y="8195"/>
                    <a:pt x="12282" y="8316"/>
                    <a:pt x="12236" y="8409"/>
                  </a:cubicBezTo>
                  <a:lnTo>
                    <a:pt x="11457" y="9902"/>
                  </a:lnTo>
                  <a:cubicBezTo>
                    <a:pt x="11429" y="9949"/>
                    <a:pt x="11392" y="9986"/>
                    <a:pt x="11345" y="10004"/>
                  </a:cubicBezTo>
                  <a:cubicBezTo>
                    <a:pt x="11325" y="10008"/>
                    <a:pt x="11306" y="10010"/>
                    <a:pt x="11288" y="10010"/>
                  </a:cubicBezTo>
                  <a:cubicBezTo>
                    <a:pt x="11256" y="10010"/>
                    <a:pt x="11226" y="10003"/>
                    <a:pt x="11197" y="9986"/>
                  </a:cubicBezTo>
                  <a:lnTo>
                    <a:pt x="10232" y="9485"/>
                  </a:lnTo>
                  <a:cubicBezTo>
                    <a:pt x="10185" y="9461"/>
                    <a:pt x="10135" y="9450"/>
                    <a:pt x="10087" y="9450"/>
                  </a:cubicBezTo>
                  <a:cubicBezTo>
                    <a:pt x="10002" y="9450"/>
                    <a:pt x="9920" y="9485"/>
                    <a:pt x="9861" y="9550"/>
                  </a:cubicBezTo>
                  <a:cubicBezTo>
                    <a:pt x="9583" y="9846"/>
                    <a:pt x="9277" y="10106"/>
                    <a:pt x="8933" y="10329"/>
                  </a:cubicBezTo>
                  <a:cubicBezTo>
                    <a:pt x="8822" y="10403"/>
                    <a:pt x="8767" y="10542"/>
                    <a:pt x="8813" y="10681"/>
                  </a:cubicBezTo>
                  <a:lnTo>
                    <a:pt x="9138" y="11720"/>
                  </a:lnTo>
                  <a:cubicBezTo>
                    <a:pt x="9165" y="11813"/>
                    <a:pt x="9110" y="11924"/>
                    <a:pt x="9008" y="11952"/>
                  </a:cubicBezTo>
                  <a:lnTo>
                    <a:pt x="7403" y="12462"/>
                  </a:lnTo>
                  <a:cubicBezTo>
                    <a:pt x="7381" y="12470"/>
                    <a:pt x="7359" y="12474"/>
                    <a:pt x="7338" y="12474"/>
                  </a:cubicBezTo>
                  <a:cubicBezTo>
                    <a:pt x="7258" y="12474"/>
                    <a:pt x="7184" y="12422"/>
                    <a:pt x="7162" y="12342"/>
                  </a:cubicBezTo>
                  <a:lnTo>
                    <a:pt x="6837" y="11303"/>
                  </a:lnTo>
                  <a:cubicBezTo>
                    <a:pt x="6791" y="11173"/>
                    <a:pt x="6670" y="11090"/>
                    <a:pt x="6540" y="11090"/>
                  </a:cubicBezTo>
                  <a:lnTo>
                    <a:pt x="6531" y="11090"/>
                  </a:lnTo>
                  <a:cubicBezTo>
                    <a:pt x="6463" y="11093"/>
                    <a:pt x="6395" y="11094"/>
                    <a:pt x="6327" y="11094"/>
                  </a:cubicBezTo>
                  <a:cubicBezTo>
                    <a:pt x="5987" y="11094"/>
                    <a:pt x="5650" y="11056"/>
                    <a:pt x="5325" y="10978"/>
                  </a:cubicBezTo>
                  <a:cubicBezTo>
                    <a:pt x="5304" y="10974"/>
                    <a:pt x="5282" y="10972"/>
                    <a:pt x="5261" y="10972"/>
                  </a:cubicBezTo>
                  <a:cubicBezTo>
                    <a:pt x="5145" y="10972"/>
                    <a:pt x="5038" y="11035"/>
                    <a:pt x="4991" y="11145"/>
                  </a:cubicBezTo>
                  <a:lnTo>
                    <a:pt x="4481" y="12110"/>
                  </a:lnTo>
                  <a:cubicBezTo>
                    <a:pt x="4462" y="12156"/>
                    <a:pt x="4425" y="12193"/>
                    <a:pt x="4369" y="12203"/>
                  </a:cubicBezTo>
                  <a:cubicBezTo>
                    <a:pt x="4352" y="12210"/>
                    <a:pt x="4333" y="12213"/>
                    <a:pt x="4314" y="12213"/>
                  </a:cubicBezTo>
                  <a:cubicBezTo>
                    <a:pt x="4283" y="12213"/>
                    <a:pt x="4253" y="12205"/>
                    <a:pt x="4230" y="12193"/>
                  </a:cubicBezTo>
                  <a:lnTo>
                    <a:pt x="2727" y="11414"/>
                  </a:lnTo>
                  <a:cubicBezTo>
                    <a:pt x="2681" y="11386"/>
                    <a:pt x="2644" y="11349"/>
                    <a:pt x="2635" y="11303"/>
                  </a:cubicBezTo>
                  <a:cubicBezTo>
                    <a:pt x="2616" y="11247"/>
                    <a:pt x="2625" y="11201"/>
                    <a:pt x="2644" y="11154"/>
                  </a:cubicBezTo>
                  <a:lnTo>
                    <a:pt x="3145" y="10190"/>
                  </a:lnTo>
                  <a:cubicBezTo>
                    <a:pt x="3210" y="10060"/>
                    <a:pt x="3191" y="9911"/>
                    <a:pt x="3089" y="9819"/>
                  </a:cubicBezTo>
                  <a:cubicBezTo>
                    <a:pt x="2783" y="9550"/>
                    <a:pt x="2523" y="9234"/>
                    <a:pt x="2310" y="8891"/>
                  </a:cubicBezTo>
                  <a:cubicBezTo>
                    <a:pt x="2254" y="8806"/>
                    <a:pt x="2154" y="8754"/>
                    <a:pt x="2053" y="8754"/>
                  </a:cubicBezTo>
                  <a:cubicBezTo>
                    <a:pt x="2021" y="8754"/>
                    <a:pt x="1989" y="8759"/>
                    <a:pt x="1957" y="8770"/>
                  </a:cubicBezTo>
                  <a:lnTo>
                    <a:pt x="918" y="9095"/>
                  </a:lnTo>
                  <a:cubicBezTo>
                    <a:pt x="898" y="9102"/>
                    <a:pt x="878" y="9106"/>
                    <a:pt x="858" y="9106"/>
                  </a:cubicBezTo>
                  <a:cubicBezTo>
                    <a:pt x="776" y="9106"/>
                    <a:pt x="700" y="9049"/>
                    <a:pt x="677" y="8974"/>
                  </a:cubicBezTo>
                  <a:lnTo>
                    <a:pt x="167" y="7360"/>
                  </a:lnTo>
                  <a:cubicBezTo>
                    <a:pt x="130" y="7258"/>
                    <a:pt x="195" y="7156"/>
                    <a:pt x="288" y="7119"/>
                  </a:cubicBezTo>
                  <a:lnTo>
                    <a:pt x="1327" y="6794"/>
                  </a:lnTo>
                  <a:cubicBezTo>
                    <a:pt x="1466" y="6748"/>
                    <a:pt x="1549" y="6627"/>
                    <a:pt x="1549" y="6488"/>
                  </a:cubicBezTo>
                  <a:cubicBezTo>
                    <a:pt x="1531" y="6080"/>
                    <a:pt x="1568" y="5672"/>
                    <a:pt x="1651" y="5282"/>
                  </a:cubicBezTo>
                  <a:cubicBezTo>
                    <a:pt x="1679" y="5143"/>
                    <a:pt x="1614" y="5004"/>
                    <a:pt x="1494" y="4948"/>
                  </a:cubicBezTo>
                  <a:lnTo>
                    <a:pt x="520" y="4438"/>
                  </a:lnTo>
                  <a:cubicBezTo>
                    <a:pt x="473" y="4420"/>
                    <a:pt x="445" y="4383"/>
                    <a:pt x="427" y="4327"/>
                  </a:cubicBezTo>
                  <a:cubicBezTo>
                    <a:pt x="417" y="4280"/>
                    <a:pt x="417" y="4225"/>
                    <a:pt x="445" y="4178"/>
                  </a:cubicBezTo>
                  <a:lnTo>
                    <a:pt x="1215" y="2685"/>
                  </a:lnTo>
                  <a:cubicBezTo>
                    <a:pt x="1243" y="2639"/>
                    <a:pt x="1280" y="2601"/>
                    <a:pt x="1336" y="2592"/>
                  </a:cubicBezTo>
                  <a:cubicBezTo>
                    <a:pt x="1354" y="2585"/>
                    <a:pt x="1371" y="2582"/>
                    <a:pt x="1389" y="2582"/>
                  </a:cubicBezTo>
                  <a:cubicBezTo>
                    <a:pt x="1418" y="2582"/>
                    <a:pt x="1446" y="2590"/>
                    <a:pt x="1475" y="2601"/>
                  </a:cubicBezTo>
                  <a:lnTo>
                    <a:pt x="2449" y="3102"/>
                  </a:lnTo>
                  <a:cubicBezTo>
                    <a:pt x="2494" y="3126"/>
                    <a:pt x="2542" y="3138"/>
                    <a:pt x="2590" y="3138"/>
                  </a:cubicBezTo>
                  <a:cubicBezTo>
                    <a:pt x="2672" y="3138"/>
                    <a:pt x="2752" y="3105"/>
                    <a:pt x="2811" y="3047"/>
                  </a:cubicBezTo>
                  <a:cubicBezTo>
                    <a:pt x="3089" y="2741"/>
                    <a:pt x="3395" y="2481"/>
                    <a:pt x="3739" y="2258"/>
                  </a:cubicBezTo>
                  <a:cubicBezTo>
                    <a:pt x="3859" y="2184"/>
                    <a:pt x="3906" y="2045"/>
                    <a:pt x="3868" y="1915"/>
                  </a:cubicBezTo>
                  <a:lnTo>
                    <a:pt x="3534" y="876"/>
                  </a:lnTo>
                  <a:cubicBezTo>
                    <a:pt x="3525" y="820"/>
                    <a:pt x="3525" y="774"/>
                    <a:pt x="3553" y="728"/>
                  </a:cubicBezTo>
                  <a:cubicBezTo>
                    <a:pt x="3572" y="681"/>
                    <a:pt x="3609" y="644"/>
                    <a:pt x="3664" y="635"/>
                  </a:cubicBezTo>
                  <a:lnTo>
                    <a:pt x="5269" y="125"/>
                  </a:lnTo>
                  <a:cubicBezTo>
                    <a:pt x="5291" y="117"/>
                    <a:pt x="5313" y="113"/>
                    <a:pt x="5334" y="113"/>
                  </a:cubicBezTo>
                  <a:close/>
                  <a:moveTo>
                    <a:pt x="5330" y="1"/>
                  </a:moveTo>
                  <a:cubicBezTo>
                    <a:pt x="5300" y="1"/>
                    <a:pt x="5270" y="5"/>
                    <a:pt x="5241" y="13"/>
                  </a:cubicBezTo>
                  <a:lnTo>
                    <a:pt x="3627" y="523"/>
                  </a:lnTo>
                  <a:cubicBezTo>
                    <a:pt x="3553" y="551"/>
                    <a:pt x="3488" y="598"/>
                    <a:pt x="3451" y="672"/>
                  </a:cubicBezTo>
                  <a:cubicBezTo>
                    <a:pt x="3405" y="746"/>
                    <a:pt x="3405" y="830"/>
                    <a:pt x="3423" y="913"/>
                  </a:cubicBezTo>
                  <a:lnTo>
                    <a:pt x="3757" y="1952"/>
                  </a:lnTo>
                  <a:cubicBezTo>
                    <a:pt x="3785" y="2036"/>
                    <a:pt x="3748" y="2119"/>
                    <a:pt x="3683" y="2165"/>
                  </a:cubicBezTo>
                  <a:cubicBezTo>
                    <a:pt x="3330" y="2388"/>
                    <a:pt x="3006" y="2657"/>
                    <a:pt x="2727" y="2963"/>
                  </a:cubicBezTo>
                  <a:cubicBezTo>
                    <a:pt x="2693" y="3003"/>
                    <a:pt x="2645" y="3022"/>
                    <a:pt x="2596" y="3022"/>
                  </a:cubicBezTo>
                  <a:cubicBezTo>
                    <a:pt x="2565" y="3022"/>
                    <a:pt x="2533" y="3015"/>
                    <a:pt x="2505" y="3000"/>
                  </a:cubicBezTo>
                  <a:lnTo>
                    <a:pt x="1531" y="2499"/>
                  </a:lnTo>
                  <a:cubicBezTo>
                    <a:pt x="1486" y="2477"/>
                    <a:pt x="1437" y="2465"/>
                    <a:pt x="1390" y="2465"/>
                  </a:cubicBezTo>
                  <a:cubicBezTo>
                    <a:pt x="1359" y="2465"/>
                    <a:pt x="1328" y="2470"/>
                    <a:pt x="1299" y="2481"/>
                  </a:cubicBezTo>
                  <a:cubicBezTo>
                    <a:pt x="1225" y="2499"/>
                    <a:pt x="1160" y="2555"/>
                    <a:pt x="1123" y="2629"/>
                  </a:cubicBezTo>
                  <a:lnTo>
                    <a:pt x="343" y="4132"/>
                  </a:lnTo>
                  <a:cubicBezTo>
                    <a:pt x="306" y="4206"/>
                    <a:pt x="297" y="4290"/>
                    <a:pt x="315" y="4364"/>
                  </a:cubicBezTo>
                  <a:cubicBezTo>
                    <a:pt x="343" y="4447"/>
                    <a:pt x="399" y="4503"/>
                    <a:pt x="473" y="4550"/>
                  </a:cubicBezTo>
                  <a:lnTo>
                    <a:pt x="1438" y="5050"/>
                  </a:lnTo>
                  <a:cubicBezTo>
                    <a:pt x="1512" y="5088"/>
                    <a:pt x="1559" y="5171"/>
                    <a:pt x="1540" y="5255"/>
                  </a:cubicBezTo>
                  <a:cubicBezTo>
                    <a:pt x="1447" y="5663"/>
                    <a:pt x="1410" y="6080"/>
                    <a:pt x="1429" y="6498"/>
                  </a:cubicBezTo>
                  <a:cubicBezTo>
                    <a:pt x="1438" y="6581"/>
                    <a:pt x="1382" y="6655"/>
                    <a:pt x="1299" y="6683"/>
                  </a:cubicBezTo>
                  <a:lnTo>
                    <a:pt x="260" y="7008"/>
                  </a:lnTo>
                  <a:cubicBezTo>
                    <a:pt x="93" y="7063"/>
                    <a:pt x="0" y="7230"/>
                    <a:pt x="56" y="7397"/>
                  </a:cubicBezTo>
                  <a:lnTo>
                    <a:pt x="566" y="9002"/>
                  </a:lnTo>
                  <a:cubicBezTo>
                    <a:pt x="604" y="9138"/>
                    <a:pt x="728" y="9219"/>
                    <a:pt x="863" y="9219"/>
                  </a:cubicBezTo>
                  <a:cubicBezTo>
                    <a:pt x="894" y="9219"/>
                    <a:pt x="925" y="9215"/>
                    <a:pt x="956" y="9206"/>
                  </a:cubicBezTo>
                  <a:lnTo>
                    <a:pt x="1995" y="8882"/>
                  </a:lnTo>
                  <a:cubicBezTo>
                    <a:pt x="2016" y="8875"/>
                    <a:pt x="2037" y="8871"/>
                    <a:pt x="2058" y="8871"/>
                  </a:cubicBezTo>
                  <a:cubicBezTo>
                    <a:pt x="2118" y="8871"/>
                    <a:pt x="2173" y="8901"/>
                    <a:pt x="2208" y="8956"/>
                  </a:cubicBezTo>
                  <a:cubicBezTo>
                    <a:pt x="2431" y="9299"/>
                    <a:pt x="2700" y="9624"/>
                    <a:pt x="3006" y="9902"/>
                  </a:cubicBezTo>
                  <a:cubicBezTo>
                    <a:pt x="3071" y="9958"/>
                    <a:pt x="3080" y="10051"/>
                    <a:pt x="3043" y="10134"/>
                  </a:cubicBezTo>
                  <a:lnTo>
                    <a:pt x="2542" y="11099"/>
                  </a:lnTo>
                  <a:cubicBezTo>
                    <a:pt x="2505" y="11173"/>
                    <a:pt x="2495" y="11257"/>
                    <a:pt x="2523" y="11331"/>
                  </a:cubicBezTo>
                  <a:cubicBezTo>
                    <a:pt x="2542" y="11414"/>
                    <a:pt x="2598" y="11479"/>
                    <a:pt x="2672" y="11516"/>
                  </a:cubicBezTo>
                  <a:lnTo>
                    <a:pt x="4175" y="12296"/>
                  </a:lnTo>
                  <a:cubicBezTo>
                    <a:pt x="4218" y="12317"/>
                    <a:pt x="4265" y="12326"/>
                    <a:pt x="4311" y="12326"/>
                  </a:cubicBezTo>
                  <a:cubicBezTo>
                    <a:pt x="4343" y="12326"/>
                    <a:pt x="4376" y="12322"/>
                    <a:pt x="4406" y="12314"/>
                  </a:cubicBezTo>
                  <a:cubicBezTo>
                    <a:pt x="4490" y="12286"/>
                    <a:pt x="4546" y="12231"/>
                    <a:pt x="4592" y="12156"/>
                  </a:cubicBezTo>
                  <a:lnTo>
                    <a:pt x="5093" y="11192"/>
                  </a:lnTo>
                  <a:cubicBezTo>
                    <a:pt x="5125" y="11128"/>
                    <a:pt x="5190" y="11085"/>
                    <a:pt x="5260" y="11085"/>
                  </a:cubicBezTo>
                  <a:cubicBezTo>
                    <a:pt x="5272" y="11085"/>
                    <a:pt x="5285" y="11087"/>
                    <a:pt x="5297" y="11090"/>
                  </a:cubicBezTo>
                  <a:cubicBezTo>
                    <a:pt x="5637" y="11167"/>
                    <a:pt x="5984" y="11206"/>
                    <a:pt x="6331" y="11206"/>
                  </a:cubicBezTo>
                  <a:cubicBezTo>
                    <a:pt x="6401" y="11206"/>
                    <a:pt x="6471" y="11204"/>
                    <a:pt x="6540" y="11201"/>
                  </a:cubicBezTo>
                  <a:cubicBezTo>
                    <a:pt x="6624" y="11201"/>
                    <a:pt x="6698" y="11257"/>
                    <a:pt x="6726" y="11340"/>
                  </a:cubicBezTo>
                  <a:lnTo>
                    <a:pt x="7050" y="12379"/>
                  </a:lnTo>
                  <a:cubicBezTo>
                    <a:pt x="7097" y="12509"/>
                    <a:pt x="7217" y="12592"/>
                    <a:pt x="7347" y="12592"/>
                  </a:cubicBezTo>
                  <a:cubicBezTo>
                    <a:pt x="7375" y="12592"/>
                    <a:pt x="7403" y="12583"/>
                    <a:pt x="7440" y="12583"/>
                  </a:cubicBezTo>
                  <a:lnTo>
                    <a:pt x="9045" y="12073"/>
                  </a:lnTo>
                  <a:cubicBezTo>
                    <a:pt x="9212" y="12017"/>
                    <a:pt x="9295" y="11850"/>
                    <a:pt x="9249" y="11683"/>
                  </a:cubicBezTo>
                  <a:lnTo>
                    <a:pt x="8924" y="10644"/>
                  </a:lnTo>
                  <a:cubicBezTo>
                    <a:pt x="8896" y="10561"/>
                    <a:pt x="8924" y="10477"/>
                    <a:pt x="8998" y="10431"/>
                  </a:cubicBezTo>
                  <a:cubicBezTo>
                    <a:pt x="9342" y="10208"/>
                    <a:pt x="9666" y="9939"/>
                    <a:pt x="9945" y="9633"/>
                  </a:cubicBezTo>
                  <a:cubicBezTo>
                    <a:pt x="9979" y="9593"/>
                    <a:pt x="10032" y="9570"/>
                    <a:pt x="10085" y="9570"/>
                  </a:cubicBezTo>
                  <a:cubicBezTo>
                    <a:pt x="10117" y="9570"/>
                    <a:pt x="10149" y="9578"/>
                    <a:pt x="10177" y="9596"/>
                  </a:cubicBezTo>
                  <a:lnTo>
                    <a:pt x="11141" y="10097"/>
                  </a:lnTo>
                  <a:cubicBezTo>
                    <a:pt x="11186" y="10119"/>
                    <a:pt x="11235" y="10132"/>
                    <a:pt x="11282" y="10132"/>
                  </a:cubicBezTo>
                  <a:cubicBezTo>
                    <a:pt x="11313" y="10132"/>
                    <a:pt x="11344" y="10126"/>
                    <a:pt x="11373" y="10115"/>
                  </a:cubicBezTo>
                  <a:cubicBezTo>
                    <a:pt x="11457" y="10088"/>
                    <a:pt x="11522" y="10032"/>
                    <a:pt x="11559" y="9967"/>
                  </a:cubicBezTo>
                  <a:lnTo>
                    <a:pt x="12338" y="8464"/>
                  </a:lnTo>
                  <a:cubicBezTo>
                    <a:pt x="12412" y="8316"/>
                    <a:pt x="12357" y="8130"/>
                    <a:pt x="12208" y="8047"/>
                  </a:cubicBezTo>
                  <a:lnTo>
                    <a:pt x="11234" y="7546"/>
                  </a:lnTo>
                  <a:cubicBezTo>
                    <a:pt x="11160" y="7509"/>
                    <a:pt x="11123" y="7416"/>
                    <a:pt x="11141" y="7342"/>
                  </a:cubicBezTo>
                  <a:cubicBezTo>
                    <a:pt x="11225" y="6934"/>
                    <a:pt x="11262" y="6516"/>
                    <a:pt x="11243" y="6099"/>
                  </a:cubicBezTo>
                  <a:cubicBezTo>
                    <a:pt x="11243" y="6015"/>
                    <a:pt x="11299" y="5941"/>
                    <a:pt x="11383" y="5913"/>
                  </a:cubicBezTo>
                  <a:lnTo>
                    <a:pt x="12422" y="5588"/>
                  </a:lnTo>
                  <a:cubicBezTo>
                    <a:pt x="12579" y="5533"/>
                    <a:pt x="12672" y="5357"/>
                    <a:pt x="12616" y="5199"/>
                  </a:cubicBezTo>
                  <a:lnTo>
                    <a:pt x="12115" y="3585"/>
                  </a:lnTo>
                  <a:cubicBezTo>
                    <a:pt x="12088" y="3511"/>
                    <a:pt x="12032" y="3446"/>
                    <a:pt x="11958" y="3408"/>
                  </a:cubicBezTo>
                  <a:cubicBezTo>
                    <a:pt x="11913" y="3386"/>
                    <a:pt x="11864" y="3374"/>
                    <a:pt x="11817" y="3374"/>
                  </a:cubicBezTo>
                  <a:cubicBezTo>
                    <a:pt x="11786" y="3374"/>
                    <a:pt x="11755" y="3379"/>
                    <a:pt x="11726" y="3390"/>
                  </a:cubicBezTo>
                  <a:lnTo>
                    <a:pt x="10687" y="3715"/>
                  </a:lnTo>
                  <a:cubicBezTo>
                    <a:pt x="10668" y="3721"/>
                    <a:pt x="10648" y="3724"/>
                    <a:pt x="10629" y="3724"/>
                  </a:cubicBezTo>
                  <a:cubicBezTo>
                    <a:pt x="10563" y="3724"/>
                    <a:pt x="10500" y="3690"/>
                    <a:pt x="10464" y="3640"/>
                  </a:cubicBezTo>
                  <a:cubicBezTo>
                    <a:pt x="10242" y="3288"/>
                    <a:pt x="9972" y="2972"/>
                    <a:pt x="9666" y="2685"/>
                  </a:cubicBezTo>
                  <a:cubicBezTo>
                    <a:pt x="9611" y="2629"/>
                    <a:pt x="9592" y="2536"/>
                    <a:pt x="9629" y="2462"/>
                  </a:cubicBezTo>
                  <a:lnTo>
                    <a:pt x="10130" y="1488"/>
                  </a:lnTo>
                  <a:cubicBezTo>
                    <a:pt x="10214" y="1340"/>
                    <a:pt x="10158" y="1154"/>
                    <a:pt x="10000" y="1080"/>
                  </a:cubicBezTo>
                  <a:lnTo>
                    <a:pt x="8507" y="301"/>
                  </a:lnTo>
                  <a:cubicBezTo>
                    <a:pt x="8459" y="276"/>
                    <a:pt x="8409" y="264"/>
                    <a:pt x="8361" y="264"/>
                  </a:cubicBezTo>
                  <a:cubicBezTo>
                    <a:pt x="8247" y="264"/>
                    <a:pt x="8141" y="327"/>
                    <a:pt x="8089" y="431"/>
                  </a:cubicBezTo>
                  <a:lnTo>
                    <a:pt x="7588" y="1395"/>
                  </a:lnTo>
                  <a:cubicBezTo>
                    <a:pt x="7549" y="1459"/>
                    <a:pt x="7483" y="1502"/>
                    <a:pt x="7412" y="1502"/>
                  </a:cubicBezTo>
                  <a:cubicBezTo>
                    <a:pt x="7400" y="1502"/>
                    <a:pt x="7387" y="1500"/>
                    <a:pt x="7375" y="1497"/>
                  </a:cubicBezTo>
                  <a:cubicBezTo>
                    <a:pt x="7043" y="1420"/>
                    <a:pt x="6697" y="1382"/>
                    <a:pt x="6350" y="1382"/>
                  </a:cubicBezTo>
                  <a:cubicBezTo>
                    <a:pt x="6280" y="1382"/>
                    <a:pt x="6211" y="1383"/>
                    <a:pt x="6141" y="1386"/>
                  </a:cubicBezTo>
                  <a:cubicBezTo>
                    <a:pt x="6058" y="1386"/>
                    <a:pt x="5974" y="1340"/>
                    <a:pt x="5956" y="1256"/>
                  </a:cubicBezTo>
                  <a:lnTo>
                    <a:pt x="5622" y="217"/>
                  </a:lnTo>
                  <a:cubicBezTo>
                    <a:pt x="5584" y="81"/>
                    <a:pt x="5460" y="1"/>
                    <a:pt x="5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2050775" y="2414100"/>
              <a:ext cx="126425" cy="126275"/>
            </a:xfrm>
            <a:custGeom>
              <a:avLst/>
              <a:gdLst/>
              <a:ahLst/>
              <a:cxnLst/>
              <a:rect l="l" t="t" r="r" b="b"/>
              <a:pathLst>
                <a:path w="5057" h="5051" extrusionOk="0">
                  <a:moveTo>
                    <a:pt x="2540" y="1452"/>
                  </a:moveTo>
                  <a:cubicBezTo>
                    <a:pt x="2602" y="1452"/>
                    <a:pt x="2665" y="1458"/>
                    <a:pt x="2728" y="1469"/>
                  </a:cubicBezTo>
                  <a:cubicBezTo>
                    <a:pt x="3034" y="1534"/>
                    <a:pt x="3303" y="1720"/>
                    <a:pt x="3452" y="1989"/>
                  </a:cubicBezTo>
                  <a:cubicBezTo>
                    <a:pt x="3609" y="2258"/>
                    <a:pt x="3637" y="2583"/>
                    <a:pt x="3535" y="2879"/>
                  </a:cubicBezTo>
                  <a:cubicBezTo>
                    <a:pt x="3382" y="3306"/>
                    <a:pt x="2971" y="3586"/>
                    <a:pt x="2537" y="3586"/>
                  </a:cubicBezTo>
                  <a:cubicBezTo>
                    <a:pt x="2471" y="3586"/>
                    <a:pt x="2405" y="3579"/>
                    <a:pt x="2338" y="3566"/>
                  </a:cubicBezTo>
                  <a:cubicBezTo>
                    <a:pt x="2032" y="3510"/>
                    <a:pt x="1763" y="3325"/>
                    <a:pt x="1606" y="3046"/>
                  </a:cubicBezTo>
                  <a:cubicBezTo>
                    <a:pt x="1448" y="2777"/>
                    <a:pt x="1420" y="2453"/>
                    <a:pt x="1531" y="2156"/>
                  </a:cubicBezTo>
                  <a:cubicBezTo>
                    <a:pt x="1678" y="1733"/>
                    <a:pt x="2095" y="1452"/>
                    <a:pt x="2540" y="1452"/>
                  </a:cubicBezTo>
                  <a:close/>
                  <a:moveTo>
                    <a:pt x="2538" y="1339"/>
                  </a:moveTo>
                  <a:cubicBezTo>
                    <a:pt x="2047" y="1339"/>
                    <a:pt x="1591" y="1647"/>
                    <a:pt x="1420" y="2119"/>
                  </a:cubicBezTo>
                  <a:cubicBezTo>
                    <a:pt x="1299" y="2443"/>
                    <a:pt x="1336" y="2805"/>
                    <a:pt x="1503" y="3111"/>
                  </a:cubicBezTo>
                  <a:cubicBezTo>
                    <a:pt x="1680" y="3408"/>
                    <a:pt x="1977" y="3622"/>
                    <a:pt x="2320" y="3687"/>
                  </a:cubicBezTo>
                  <a:cubicBezTo>
                    <a:pt x="2385" y="3696"/>
                    <a:pt x="2459" y="3705"/>
                    <a:pt x="2533" y="3705"/>
                  </a:cubicBezTo>
                  <a:cubicBezTo>
                    <a:pt x="3016" y="3705"/>
                    <a:pt x="3470" y="3390"/>
                    <a:pt x="3646" y="2917"/>
                  </a:cubicBezTo>
                  <a:cubicBezTo>
                    <a:pt x="3758" y="2592"/>
                    <a:pt x="3730" y="2230"/>
                    <a:pt x="3554" y="1933"/>
                  </a:cubicBezTo>
                  <a:cubicBezTo>
                    <a:pt x="3387" y="1636"/>
                    <a:pt x="3090" y="1423"/>
                    <a:pt x="2747" y="1358"/>
                  </a:cubicBezTo>
                  <a:cubicBezTo>
                    <a:pt x="2677" y="1346"/>
                    <a:pt x="2607" y="1339"/>
                    <a:pt x="2538" y="1339"/>
                  </a:cubicBezTo>
                  <a:close/>
                  <a:moveTo>
                    <a:pt x="2580" y="115"/>
                  </a:moveTo>
                  <a:lnTo>
                    <a:pt x="3229" y="226"/>
                  </a:lnTo>
                  <a:cubicBezTo>
                    <a:pt x="3247" y="226"/>
                    <a:pt x="3266" y="245"/>
                    <a:pt x="3257" y="273"/>
                  </a:cubicBezTo>
                  <a:lnTo>
                    <a:pt x="3192" y="690"/>
                  </a:lnTo>
                  <a:cubicBezTo>
                    <a:pt x="3183" y="755"/>
                    <a:pt x="3220" y="829"/>
                    <a:pt x="3275" y="857"/>
                  </a:cubicBezTo>
                  <a:cubicBezTo>
                    <a:pt x="3424" y="922"/>
                    <a:pt x="3554" y="996"/>
                    <a:pt x="3674" y="1098"/>
                  </a:cubicBezTo>
                  <a:cubicBezTo>
                    <a:pt x="3702" y="1122"/>
                    <a:pt x="3735" y="1133"/>
                    <a:pt x="3767" y="1133"/>
                  </a:cubicBezTo>
                  <a:cubicBezTo>
                    <a:pt x="3799" y="1133"/>
                    <a:pt x="3832" y="1122"/>
                    <a:pt x="3860" y="1098"/>
                  </a:cubicBezTo>
                  <a:lnTo>
                    <a:pt x="4212" y="848"/>
                  </a:lnTo>
                  <a:lnTo>
                    <a:pt x="4240" y="848"/>
                  </a:lnTo>
                  <a:cubicBezTo>
                    <a:pt x="4249" y="848"/>
                    <a:pt x="4259" y="857"/>
                    <a:pt x="4259" y="857"/>
                  </a:cubicBezTo>
                  <a:lnTo>
                    <a:pt x="4648" y="1395"/>
                  </a:lnTo>
                  <a:cubicBezTo>
                    <a:pt x="4658" y="1404"/>
                    <a:pt x="4658" y="1414"/>
                    <a:pt x="4658" y="1423"/>
                  </a:cubicBezTo>
                  <a:cubicBezTo>
                    <a:pt x="4658" y="1432"/>
                    <a:pt x="4648" y="1442"/>
                    <a:pt x="4639" y="1451"/>
                  </a:cubicBezTo>
                  <a:lnTo>
                    <a:pt x="4296" y="1701"/>
                  </a:lnTo>
                  <a:cubicBezTo>
                    <a:pt x="4240" y="1738"/>
                    <a:pt x="4212" y="1813"/>
                    <a:pt x="4240" y="1878"/>
                  </a:cubicBezTo>
                  <a:cubicBezTo>
                    <a:pt x="4296" y="2026"/>
                    <a:pt x="4333" y="2174"/>
                    <a:pt x="4351" y="2332"/>
                  </a:cubicBezTo>
                  <a:cubicBezTo>
                    <a:pt x="4351" y="2397"/>
                    <a:pt x="4407" y="2453"/>
                    <a:pt x="4481" y="2462"/>
                  </a:cubicBezTo>
                  <a:lnTo>
                    <a:pt x="4899" y="2536"/>
                  </a:lnTo>
                  <a:cubicBezTo>
                    <a:pt x="4917" y="2536"/>
                    <a:pt x="4936" y="2555"/>
                    <a:pt x="4927" y="2573"/>
                  </a:cubicBezTo>
                  <a:lnTo>
                    <a:pt x="4825" y="3223"/>
                  </a:lnTo>
                  <a:cubicBezTo>
                    <a:pt x="4825" y="3241"/>
                    <a:pt x="4815" y="3251"/>
                    <a:pt x="4806" y="3251"/>
                  </a:cubicBezTo>
                  <a:cubicBezTo>
                    <a:pt x="4797" y="3260"/>
                    <a:pt x="4787" y="3260"/>
                    <a:pt x="4778" y="3260"/>
                  </a:cubicBezTo>
                  <a:lnTo>
                    <a:pt x="4361" y="3195"/>
                  </a:lnTo>
                  <a:cubicBezTo>
                    <a:pt x="4349" y="3192"/>
                    <a:pt x="4338" y="3190"/>
                    <a:pt x="4326" y="3190"/>
                  </a:cubicBezTo>
                  <a:cubicBezTo>
                    <a:pt x="4271" y="3190"/>
                    <a:pt x="4217" y="3225"/>
                    <a:pt x="4194" y="3278"/>
                  </a:cubicBezTo>
                  <a:cubicBezTo>
                    <a:pt x="4129" y="3418"/>
                    <a:pt x="4045" y="3557"/>
                    <a:pt x="3953" y="3677"/>
                  </a:cubicBezTo>
                  <a:cubicBezTo>
                    <a:pt x="3906" y="3733"/>
                    <a:pt x="3906" y="3807"/>
                    <a:pt x="3953" y="3863"/>
                  </a:cubicBezTo>
                  <a:lnTo>
                    <a:pt x="4194" y="4206"/>
                  </a:lnTo>
                  <a:cubicBezTo>
                    <a:pt x="4212" y="4225"/>
                    <a:pt x="4203" y="4252"/>
                    <a:pt x="4184" y="4262"/>
                  </a:cubicBezTo>
                  <a:lnTo>
                    <a:pt x="3656" y="4651"/>
                  </a:lnTo>
                  <a:cubicBezTo>
                    <a:pt x="3648" y="4655"/>
                    <a:pt x="3639" y="4657"/>
                    <a:pt x="3630" y="4657"/>
                  </a:cubicBezTo>
                  <a:cubicBezTo>
                    <a:pt x="3617" y="4657"/>
                    <a:pt x="3605" y="4653"/>
                    <a:pt x="3600" y="4642"/>
                  </a:cubicBezTo>
                  <a:lnTo>
                    <a:pt x="3350" y="4299"/>
                  </a:lnTo>
                  <a:cubicBezTo>
                    <a:pt x="3324" y="4253"/>
                    <a:pt x="3279" y="4231"/>
                    <a:pt x="3233" y="4231"/>
                  </a:cubicBezTo>
                  <a:cubicBezTo>
                    <a:pt x="3213" y="4231"/>
                    <a:pt x="3193" y="4235"/>
                    <a:pt x="3173" y="4243"/>
                  </a:cubicBezTo>
                  <a:cubicBezTo>
                    <a:pt x="3025" y="4299"/>
                    <a:pt x="2876" y="4336"/>
                    <a:pt x="2719" y="4345"/>
                  </a:cubicBezTo>
                  <a:cubicBezTo>
                    <a:pt x="2654" y="4354"/>
                    <a:pt x="2598" y="4410"/>
                    <a:pt x="2580" y="4475"/>
                  </a:cubicBezTo>
                  <a:lnTo>
                    <a:pt x="2515" y="4902"/>
                  </a:lnTo>
                  <a:cubicBezTo>
                    <a:pt x="2515" y="4911"/>
                    <a:pt x="2505" y="4920"/>
                    <a:pt x="2496" y="4920"/>
                  </a:cubicBezTo>
                  <a:cubicBezTo>
                    <a:pt x="2496" y="4930"/>
                    <a:pt x="2478" y="4930"/>
                    <a:pt x="2468" y="4930"/>
                  </a:cubicBezTo>
                  <a:lnTo>
                    <a:pt x="1819" y="4828"/>
                  </a:lnTo>
                  <a:cubicBezTo>
                    <a:pt x="1810" y="4828"/>
                    <a:pt x="1800" y="4818"/>
                    <a:pt x="1800" y="4809"/>
                  </a:cubicBezTo>
                  <a:cubicBezTo>
                    <a:pt x="1791" y="4800"/>
                    <a:pt x="1791" y="4790"/>
                    <a:pt x="1791" y="4781"/>
                  </a:cubicBezTo>
                  <a:lnTo>
                    <a:pt x="1856" y="4364"/>
                  </a:lnTo>
                  <a:cubicBezTo>
                    <a:pt x="1865" y="4290"/>
                    <a:pt x="1828" y="4225"/>
                    <a:pt x="1772" y="4197"/>
                  </a:cubicBezTo>
                  <a:cubicBezTo>
                    <a:pt x="1624" y="4132"/>
                    <a:pt x="1494" y="4048"/>
                    <a:pt x="1374" y="3956"/>
                  </a:cubicBezTo>
                  <a:cubicBezTo>
                    <a:pt x="1346" y="3928"/>
                    <a:pt x="1309" y="3918"/>
                    <a:pt x="1281" y="3918"/>
                  </a:cubicBezTo>
                  <a:cubicBezTo>
                    <a:pt x="1244" y="3918"/>
                    <a:pt x="1216" y="3928"/>
                    <a:pt x="1188" y="3946"/>
                  </a:cubicBezTo>
                  <a:lnTo>
                    <a:pt x="845" y="4197"/>
                  </a:lnTo>
                  <a:cubicBezTo>
                    <a:pt x="836" y="4206"/>
                    <a:pt x="817" y="4206"/>
                    <a:pt x="808" y="4206"/>
                  </a:cubicBezTo>
                  <a:cubicBezTo>
                    <a:pt x="798" y="4206"/>
                    <a:pt x="789" y="4197"/>
                    <a:pt x="789" y="4187"/>
                  </a:cubicBezTo>
                  <a:lnTo>
                    <a:pt x="400" y="3659"/>
                  </a:lnTo>
                  <a:cubicBezTo>
                    <a:pt x="390" y="3649"/>
                    <a:pt x="390" y="3640"/>
                    <a:pt x="390" y="3631"/>
                  </a:cubicBezTo>
                  <a:cubicBezTo>
                    <a:pt x="390" y="3612"/>
                    <a:pt x="400" y="3603"/>
                    <a:pt x="409" y="3603"/>
                  </a:cubicBezTo>
                  <a:lnTo>
                    <a:pt x="752" y="3353"/>
                  </a:lnTo>
                  <a:cubicBezTo>
                    <a:pt x="808" y="3306"/>
                    <a:pt x="836" y="3241"/>
                    <a:pt x="808" y="3176"/>
                  </a:cubicBezTo>
                  <a:cubicBezTo>
                    <a:pt x="752" y="3028"/>
                    <a:pt x="715" y="2879"/>
                    <a:pt x="696" y="2722"/>
                  </a:cubicBezTo>
                  <a:cubicBezTo>
                    <a:pt x="696" y="2657"/>
                    <a:pt x="641" y="2601"/>
                    <a:pt x="567" y="2583"/>
                  </a:cubicBezTo>
                  <a:lnTo>
                    <a:pt x="149" y="2518"/>
                  </a:lnTo>
                  <a:cubicBezTo>
                    <a:pt x="140" y="2518"/>
                    <a:pt x="131" y="2508"/>
                    <a:pt x="121" y="2499"/>
                  </a:cubicBezTo>
                  <a:cubicBezTo>
                    <a:pt x="121" y="2490"/>
                    <a:pt x="121" y="2481"/>
                    <a:pt x="121" y="2471"/>
                  </a:cubicBezTo>
                  <a:lnTo>
                    <a:pt x="223" y="1822"/>
                  </a:lnTo>
                  <a:cubicBezTo>
                    <a:pt x="223" y="1813"/>
                    <a:pt x="233" y="1803"/>
                    <a:pt x="242" y="1794"/>
                  </a:cubicBezTo>
                  <a:lnTo>
                    <a:pt x="270" y="1794"/>
                  </a:lnTo>
                  <a:lnTo>
                    <a:pt x="687" y="1859"/>
                  </a:lnTo>
                  <a:cubicBezTo>
                    <a:pt x="694" y="1860"/>
                    <a:pt x="700" y="1860"/>
                    <a:pt x="707" y="1860"/>
                  </a:cubicBezTo>
                  <a:cubicBezTo>
                    <a:pt x="767" y="1860"/>
                    <a:pt x="829" y="1825"/>
                    <a:pt x="854" y="1766"/>
                  </a:cubicBezTo>
                  <a:cubicBezTo>
                    <a:pt x="919" y="1627"/>
                    <a:pt x="1003" y="1497"/>
                    <a:pt x="1095" y="1377"/>
                  </a:cubicBezTo>
                  <a:cubicBezTo>
                    <a:pt x="1142" y="1321"/>
                    <a:pt x="1142" y="1247"/>
                    <a:pt x="1105" y="1191"/>
                  </a:cubicBezTo>
                  <a:lnTo>
                    <a:pt x="854" y="839"/>
                  </a:lnTo>
                  <a:cubicBezTo>
                    <a:pt x="836" y="820"/>
                    <a:pt x="845" y="801"/>
                    <a:pt x="863" y="783"/>
                  </a:cubicBezTo>
                  <a:lnTo>
                    <a:pt x="1392" y="403"/>
                  </a:lnTo>
                  <a:cubicBezTo>
                    <a:pt x="1399" y="396"/>
                    <a:pt x="1408" y="392"/>
                    <a:pt x="1416" y="392"/>
                  </a:cubicBezTo>
                  <a:cubicBezTo>
                    <a:pt x="1429" y="392"/>
                    <a:pt x="1442" y="400"/>
                    <a:pt x="1448" y="412"/>
                  </a:cubicBezTo>
                  <a:lnTo>
                    <a:pt x="1698" y="755"/>
                  </a:lnTo>
                  <a:cubicBezTo>
                    <a:pt x="1733" y="797"/>
                    <a:pt x="1778" y="818"/>
                    <a:pt x="1826" y="818"/>
                  </a:cubicBezTo>
                  <a:cubicBezTo>
                    <a:pt x="1842" y="818"/>
                    <a:pt x="1858" y="815"/>
                    <a:pt x="1875" y="811"/>
                  </a:cubicBezTo>
                  <a:cubicBezTo>
                    <a:pt x="2023" y="755"/>
                    <a:pt x="2171" y="718"/>
                    <a:pt x="2329" y="699"/>
                  </a:cubicBezTo>
                  <a:cubicBezTo>
                    <a:pt x="2394" y="690"/>
                    <a:pt x="2450" y="644"/>
                    <a:pt x="2468" y="570"/>
                  </a:cubicBezTo>
                  <a:lnTo>
                    <a:pt x="2533" y="152"/>
                  </a:lnTo>
                  <a:cubicBezTo>
                    <a:pt x="2533" y="134"/>
                    <a:pt x="2561" y="115"/>
                    <a:pt x="2580" y="115"/>
                  </a:cubicBezTo>
                  <a:close/>
                  <a:moveTo>
                    <a:pt x="2565" y="0"/>
                  </a:moveTo>
                  <a:cubicBezTo>
                    <a:pt x="2533" y="0"/>
                    <a:pt x="2505" y="11"/>
                    <a:pt x="2478" y="32"/>
                  </a:cubicBezTo>
                  <a:cubicBezTo>
                    <a:pt x="2440" y="50"/>
                    <a:pt x="2422" y="87"/>
                    <a:pt x="2413" y="134"/>
                  </a:cubicBezTo>
                  <a:lnTo>
                    <a:pt x="2348" y="551"/>
                  </a:lnTo>
                  <a:cubicBezTo>
                    <a:pt x="2348" y="570"/>
                    <a:pt x="2329" y="579"/>
                    <a:pt x="2311" y="579"/>
                  </a:cubicBezTo>
                  <a:cubicBezTo>
                    <a:pt x="2153" y="597"/>
                    <a:pt x="1986" y="644"/>
                    <a:pt x="1837" y="699"/>
                  </a:cubicBezTo>
                  <a:cubicBezTo>
                    <a:pt x="1819" y="699"/>
                    <a:pt x="1800" y="699"/>
                    <a:pt x="1791" y="681"/>
                  </a:cubicBezTo>
                  <a:lnTo>
                    <a:pt x="1541" y="338"/>
                  </a:lnTo>
                  <a:cubicBezTo>
                    <a:pt x="1512" y="297"/>
                    <a:pt x="1461" y="275"/>
                    <a:pt x="1412" y="275"/>
                  </a:cubicBezTo>
                  <a:cubicBezTo>
                    <a:pt x="1382" y="275"/>
                    <a:pt x="1352" y="283"/>
                    <a:pt x="1327" y="301"/>
                  </a:cubicBezTo>
                  <a:lnTo>
                    <a:pt x="789" y="690"/>
                  </a:lnTo>
                  <a:cubicBezTo>
                    <a:pt x="724" y="737"/>
                    <a:pt x="706" y="839"/>
                    <a:pt x="752" y="904"/>
                  </a:cubicBezTo>
                  <a:lnTo>
                    <a:pt x="1003" y="1256"/>
                  </a:lnTo>
                  <a:cubicBezTo>
                    <a:pt x="1021" y="1265"/>
                    <a:pt x="1021" y="1284"/>
                    <a:pt x="1003" y="1302"/>
                  </a:cubicBezTo>
                  <a:cubicBezTo>
                    <a:pt x="900" y="1423"/>
                    <a:pt x="817" y="1571"/>
                    <a:pt x="743" y="1720"/>
                  </a:cubicBezTo>
                  <a:cubicBezTo>
                    <a:pt x="743" y="1729"/>
                    <a:pt x="724" y="1738"/>
                    <a:pt x="706" y="1738"/>
                  </a:cubicBezTo>
                  <a:lnTo>
                    <a:pt x="288" y="1673"/>
                  </a:lnTo>
                  <a:cubicBezTo>
                    <a:pt x="277" y="1671"/>
                    <a:pt x="266" y="1670"/>
                    <a:pt x="255" y="1670"/>
                  </a:cubicBezTo>
                  <a:cubicBezTo>
                    <a:pt x="223" y="1670"/>
                    <a:pt x="195" y="1680"/>
                    <a:pt x="168" y="1701"/>
                  </a:cubicBezTo>
                  <a:cubicBezTo>
                    <a:pt x="140" y="1720"/>
                    <a:pt x="112" y="1757"/>
                    <a:pt x="103" y="1803"/>
                  </a:cubicBezTo>
                  <a:lnTo>
                    <a:pt x="1" y="2453"/>
                  </a:lnTo>
                  <a:cubicBezTo>
                    <a:pt x="1" y="2490"/>
                    <a:pt x="10" y="2536"/>
                    <a:pt x="28" y="2564"/>
                  </a:cubicBezTo>
                  <a:cubicBezTo>
                    <a:pt x="56" y="2601"/>
                    <a:pt x="93" y="2620"/>
                    <a:pt x="131" y="2629"/>
                  </a:cubicBezTo>
                  <a:lnTo>
                    <a:pt x="548" y="2694"/>
                  </a:lnTo>
                  <a:cubicBezTo>
                    <a:pt x="567" y="2703"/>
                    <a:pt x="585" y="2712"/>
                    <a:pt x="585" y="2731"/>
                  </a:cubicBezTo>
                  <a:cubicBezTo>
                    <a:pt x="604" y="2898"/>
                    <a:pt x="641" y="3056"/>
                    <a:pt x="696" y="3213"/>
                  </a:cubicBezTo>
                  <a:cubicBezTo>
                    <a:pt x="706" y="3223"/>
                    <a:pt x="696" y="3241"/>
                    <a:pt x="687" y="3251"/>
                  </a:cubicBezTo>
                  <a:lnTo>
                    <a:pt x="344" y="3501"/>
                  </a:lnTo>
                  <a:cubicBezTo>
                    <a:pt x="307" y="3529"/>
                    <a:pt x="288" y="3566"/>
                    <a:pt x="279" y="3603"/>
                  </a:cubicBezTo>
                  <a:cubicBezTo>
                    <a:pt x="270" y="3649"/>
                    <a:pt x="279" y="3687"/>
                    <a:pt x="307" y="3724"/>
                  </a:cubicBezTo>
                  <a:lnTo>
                    <a:pt x="696" y="4252"/>
                  </a:lnTo>
                  <a:cubicBezTo>
                    <a:pt x="715" y="4290"/>
                    <a:pt x="752" y="4308"/>
                    <a:pt x="798" y="4317"/>
                  </a:cubicBezTo>
                  <a:cubicBezTo>
                    <a:pt x="808" y="4320"/>
                    <a:pt x="817" y="4321"/>
                    <a:pt x="826" y="4321"/>
                  </a:cubicBezTo>
                  <a:cubicBezTo>
                    <a:pt x="854" y="4321"/>
                    <a:pt x="882" y="4310"/>
                    <a:pt x="910" y="4290"/>
                  </a:cubicBezTo>
                  <a:lnTo>
                    <a:pt x="1253" y="4039"/>
                  </a:lnTo>
                  <a:cubicBezTo>
                    <a:pt x="1262" y="4034"/>
                    <a:pt x="1272" y="4032"/>
                    <a:pt x="1280" y="4032"/>
                  </a:cubicBezTo>
                  <a:cubicBezTo>
                    <a:pt x="1288" y="4032"/>
                    <a:pt x="1295" y="4034"/>
                    <a:pt x="1299" y="4039"/>
                  </a:cubicBezTo>
                  <a:cubicBezTo>
                    <a:pt x="1429" y="4141"/>
                    <a:pt x="1568" y="4234"/>
                    <a:pt x="1726" y="4299"/>
                  </a:cubicBezTo>
                  <a:cubicBezTo>
                    <a:pt x="1735" y="4308"/>
                    <a:pt x="1745" y="4327"/>
                    <a:pt x="1745" y="4345"/>
                  </a:cubicBezTo>
                  <a:lnTo>
                    <a:pt x="1670" y="4763"/>
                  </a:lnTo>
                  <a:cubicBezTo>
                    <a:pt x="1670" y="4800"/>
                    <a:pt x="1680" y="4846"/>
                    <a:pt x="1698" y="4874"/>
                  </a:cubicBezTo>
                  <a:cubicBezTo>
                    <a:pt x="1726" y="4911"/>
                    <a:pt x="1763" y="4930"/>
                    <a:pt x="1800" y="4939"/>
                  </a:cubicBezTo>
                  <a:lnTo>
                    <a:pt x="2450" y="5041"/>
                  </a:lnTo>
                  <a:cubicBezTo>
                    <a:pt x="2459" y="5041"/>
                    <a:pt x="2468" y="5050"/>
                    <a:pt x="2478" y="5050"/>
                  </a:cubicBezTo>
                  <a:cubicBezTo>
                    <a:pt x="2515" y="5050"/>
                    <a:pt x="2542" y="5041"/>
                    <a:pt x="2570" y="5013"/>
                  </a:cubicBezTo>
                  <a:cubicBezTo>
                    <a:pt x="2598" y="4995"/>
                    <a:pt x="2626" y="4957"/>
                    <a:pt x="2635" y="4911"/>
                  </a:cubicBezTo>
                  <a:lnTo>
                    <a:pt x="2700" y="4494"/>
                  </a:lnTo>
                  <a:cubicBezTo>
                    <a:pt x="2700" y="4475"/>
                    <a:pt x="2719" y="4466"/>
                    <a:pt x="2728" y="4466"/>
                  </a:cubicBezTo>
                  <a:cubicBezTo>
                    <a:pt x="2895" y="4447"/>
                    <a:pt x="3062" y="4401"/>
                    <a:pt x="3210" y="4345"/>
                  </a:cubicBezTo>
                  <a:cubicBezTo>
                    <a:pt x="3229" y="4345"/>
                    <a:pt x="3247" y="4345"/>
                    <a:pt x="3257" y="4364"/>
                  </a:cubicBezTo>
                  <a:lnTo>
                    <a:pt x="3507" y="4707"/>
                  </a:lnTo>
                  <a:cubicBezTo>
                    <a:pt x="3536" y="4747"/>
                    <a:pt x="3587" y="4770"/>
                    <a:pt x="3636" y="4770"/>
                  </a:cubicBezTo>
                  <a:cubicBezTo>
                    <a:pt x="3666" y="4770"/>
                    <a:pt x="3696" y="4762"/>
                    <a:pt x="3721" y="4744"/>
                  </a:cubicBezTo>
                  <a:lnTo>
                    <a:pt x="4259" y="4354"/>
                  </a:lnTo>
                  <a:cubicBezTo>
                    <a:pt x="4324" y="4299"/>
                    <a:pt x="4342" y="4206"/>
                    <a:pt x="4286" y="4132"/>
                  </a:cubicBezTo>
                  <a:lnTo>
                    <a:pt x="4036" y="3789"/>
                  </a:lnTo>
                  <a:cubicBezTo>
                    <a:pt x="4027" y="3779"/>
                    <a:pt x="4027" y="3761"/>
                    <a:pt x="4036" y="3742"/>
                  </a:cubicBezTo>
                  <a:cubicBezTo>
                    <a:pt x="4147" y="3622"/>
                    <a:pt x="4231" y="3473"/>
                    <a:pt x="4296" y="3325"/>
                  </a:cubicBezTo>
                  <a:cubicBezTo>
                    <a:pt x="4303" y="3311"/>
                    <a:pt x="4314" y="3303"/>
                    <a:pt x="4327" y="3303"/>
                  </a:cubicBezTo>
                  <a:cubicBezTo>
                    <a:pt x="4332" y="3303"/>
                    <a:pt x="4337" y="3304"/>
                    <a:pt x="4342" y="3306"/>
                  </a:cubicBezTo>
                  <a:lnTo>
                    <a:pt x="4760" y="3371"/>
                  </a:lnTo>
                  <a:cubicBezTo>
                    <a:pt x="4771" y="3373"/>
                    <a:pt x="4782" y="3375"/>
                    <a:pt x="4793" y="3375"/>
                  </a:cubicBezTo>
                  <a:cubicBezTo>
                    <a:pt x="4825" y="3375"/>
                    <a:pt x="4852" y="3364"/>
                    <a:pt x="4880" y="3343"/>
                  </a:cubicBezTo>
                  <a:cubicBezTo>
                    <a:pt x="4908" y="3315"/>
                    <a:pt x="4936" y="3278"/>
                    <a:pt x="4936" y="3241"/>
                  </a:cubicBezTo>
                  <a:lnTo>
                    <a:pt x="5047" y="2592"/>
                  </a:lnTo>
                  <a:cubicBezTo>
                    <a:pt x="5056" y="2508"/>
                    <a:pt x="5001" y="2425"/>
                    <a:pt x="4917" y="2416"/>
                  </a:cubicBezTo>
                  <a:lnTo>
                    <a:pt x="4491" y="2351"/>
                  </a:lnTo>
                  <a:cubicBezTo>
                    <a:pt x="4481" y="2341"/>
                    <a:pt x="4463" y="2332"/>
                    <a:pt x="4463" y="2314"/>
                  </a:cubicBezTo>
                  <a:cubicBezTo>
                    <a:pt x="4444" y="2147"/>
                    <a:pt x="4407" y="1989"/>
                    <a:pt x="4351" y="1831"/>
                  </a:cubicBezTo>
                  <a:cubicBezTo>
                    <a:pt x="4342" y="1822"/>
                    <a:pt x="4351" y="1803"/>
                    <a:pt x="4361" y="1794"/>
                  </a:cubicBezTo>
                  <a:lnTo>
                    <a:pt x="4704" y="1544"/>
                  </a:lnTo>
                  <a:cubicBezTo>
                    <a:pt x="4741" y="1516"/>
                    <a:pt x="4760" y="1479"/>
                    <a:pt x="4769" y="1442"/>
                  </a:cubicBezTo>
                  <a:cubicBezTo>
                    <a:pt x="4778" y="1395"/>
                    <a:pt x="4769" y="1358"/>
                    <a:pt x="4741" y="1321"/>
                  </a:cubicBezTo>
                  <a:lnTo>
                    <a:pt x="4351" y="792"/>
                  </a:lnTo>
                  <a:cubicBezTo>
                    <a:pt x="4333" y="755"/>
                    <a:pt x="4296" y="737"/>
                    <a:pt x="4249" y="727"/>
                  </a:cubicBezTo>
                  <a:cubicBezTo>
                    <a:pt x="4240" y="725"/>
                    <a:pt x="4230" y="724"/>
                    <a:pt x="4220" y="724"/>
                  </a:cubicBezTo>
                  <a:cubicBezTo>
                    <a:pt x="4190" y="724"/>
                    <a:pt x="4159" y="734"/>
                    <a:pt x="4138" y="755"/>
                  </a:cubicBezTo>
                  <a:lnTo>
                    <a:pt x="3795" y="1006"/>
                  </a:lnTo>
                  <a:cubicBezTo>
                    <a:pt x="3786" y="1010"/>
                    <a:pt x="3776" y="1013"/>
                    <a:pt x="3768" y="1013"/>
                  </a:cubicBezTo>
                  <a:cubicBezTo>
                    <a:pt x="3760" y="1013"/>
                    <a:pt x="3753" y="1010"/>
                    <a:pt x="3748" y="1006"/>
                  </a:cubicBezTo>
                  <a:cubicBezTo>
                    <a:pt x="3619" y="904"/>
                    <a:pt x="3479" y="811"/>
                    <a:pt x="3322" y="746"/>
                  </a:cubicBezTo>
                  <a:cubicBezTo>
                    <a:pt x="3312" y="737"/>
                    <a:pt x="3303" y="718"/>
                    <a:pt x="3303" y="709"/>
                  </a:cubicBezTo>
                  <a:lnTo>
                    <a:pt x="3368" y="282"/>
                  </a:lnTo>
                  <a:cubicBezTo>
                    <a:pt x="3387" y="199"/>
                    <a:pt x="3331" y="124"/>
                    <a:pt x="3247" y="106"/>
                  </a:cubicBezTo>
                  <a:lnTo>
                    <a:pt x="2598" y="4"/>
                  </a:lnTo>
                  <a:cubicBezTo>
                    <a:pt x="2587" y="1"/>
                    <a:pt x="2576" y="0"/>
                    <a:pt x="2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2058200" y="2676025"/>
              <a:ext cx="27400" cy="28550"/>
            </a:xfrm>
            <a:custGeom>
              <a:avLst/>
              <a:gdLst/>
              <a:ahLst/>
              <a:cxnLst/>
              <a:rect l="l" t="t" r="r" b="b"/>
              <a:pathLst>
                <a:path w="1096" h="1142" extrusionOk="0">
                  <a:moveTo>
                    <a:pt x="956" y="0"/>
                  </a:moveTo>
                  <a:cubicBezTo>
                    <a:pt x="937" y="0"/>
                    <a:pt x="910" y="9"/>
                    <a:pt x="891" y="19"/>
                  </a:cubicBezTo>
                  <a:lnTo>
                    <a:pt x="75" y="445"/>
                  </a:lnTo>
                  <a:cubicBezTo>
                    <a:pt x="28" y="473"/>
                    <a:pt x="0" y="520"/>
                    <a:pt x="0" y="566"/>
                  </a:cubicBezTo>
                  <a:cubicBezTo>
                    <a:pt x="0" y="612"/>
                    <a:pt x="38" y="659"/>
                    <a:pt x="75" y="687"/>
                  </a:cubicBezTo>
                  <a:lnTo>
                    <a:pt x="84" y="687"/>
                  </a:lnTo>
                  <a:lnTo>
                    <a:pt x="891" y="1132"/>
                  </a:lnTo>
                  <a:cubicBezTo>
                    <a:pt x="910" y="1141"/>
                    <a:pt x="937" y="1141"/>
                    <a:pt x="956" y="1141"/>
                  </a:cubicBezTo>
                  <a:cubicBezTo>
                    <a:pt x="1030" y="1141"/>
                    <a:pt x="1086" y="1085"/>
                    <a:pt x="1086" y="1011"/>
                  </a:cubicBezTo>
                  <a:cubicBezTo>
                    <a:pt x="1086" y="956"/>
                    <a:pt x="1067" y="909"/>
                    <a:pt x="1021" y="891"/>
                  </a:cubicBezTo>
                  <a:lnTo>
                    <a:pt x="427" y="566"/>
                  </a:lnTo>
                  <a:lnTo>
                    <a:pt x="1021" y="260"/>
                  </a:lnTo>
                  <a:cubicBezTo>
                    <a:pt x="1067" y="232"/>
                    <a:pt x="1095" y="186"/>
                    <a:pt x="1095" y="139"/>
                  </a:cubicBezTo>
                  <a:cubicBezTo>
                    <a:pt x="1095" y="65"/>
                    <a:pt x="1030" y="0"/>
                    <a:pt x="9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2088825" y="2662325"/>
              <a:ext cx="22975" cy="53375"/>
            </a:xfrm>
            <a:custGeom>
              <a:avLst/>
              <a:gdLst/>
              <a:ahLst/>
              <a:cxnLst/>
              <a:rect l="l" t="t" r="r" b="b"/>
              <a:pathLst>
                <a:path w="919" h="2135" extrusionOk="0">
                  <a:moveTo>
                    <a:pt x="751" y="1"/>
                  </a:moveTo>
                  <a:cubicBezTo>
                    <a:pt x="677" y="1"/>
                    <a:pt x="612" y="47"/>
                    <a:pt x="584" y="121"/>
                  </a:cubicBezTo>
                  <a:lnTo>
                    <a:pt x="9" y="1921"/>
                  </a:lnTo>
                  <a:cubicBezTo>
                    <a:pt x="0" y="1930"/>
                    <a:pt x="0" y="1949"/>
                    <a:pt x="0" y="1967"/>
                  </a:cubicBezTo>
                  <a:cubicBezTo>
                    <a:pt x="0" y="2042"/>
                    <a:pt x="46" y="2107"/>
                    <a:pt x="121" y="2134"/>
                  </a:cubicBezTo>
                  <a:lnTo>
                    <a:pt x="167" y="2134"/>
                  </a:lnTo>
                  <a:cubicBezTo>
                    <a:pt x="241" y="2134"/>
                    <a:pt x="306" y="2088"/>
                    <a:pt x="325" y="2023"/>
                  </a:cubicBezTo>
                  <a:lnTo>
                    <a:pt x="909" y="242"/>
                  </a:lnTo>
                  <a:cubicBezTo>
                    <a:pt x="909" y="223"/>
                    <a:pt x="918" y="205"/>
                    <a:pt x="918" y="186"/>
                  </a:cubicBezTo>
                  <a:cubicBezTo>
                    <a:pt x="918" y="84"/>
                    <a:pt x="844"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2114100" y="2676025"/>
              <a:ext cx="27150" cy="28550"/>
            </a:xfrm>
            <a:custGeom>
              <a:avLst/>
              <a:gdLst/>
              <a:ahLst/>
              <a:cxnLst/>
              <a:rect l="l" t="t" r="r" b="b"/>
              <a:pathLst>
                <a:path w="1086" h="1142" extrusionOk="0">
                  <a:moveTo>
                    <a:pt x="130" y="0"/>
                  </a:moveTo>
                  <a:cubicBezTo>
                    <a:pt x="56" y="0"/>
                    <a:pt x="0" y="65"/>
                    <a:pt x="0" y="139"/>
                  </a:cubicBezTo>
                  <a:cubicBezTo>
                    <a:pt x="0" y="186"/>
                    <a:pt x="19" y="232"/>
                    <a:pt x="65" y="260"/>
                  </a:cubicBezTo>
                  <a:lnTo>
                    <a:pt x="659" y="566"/>
                  </a:lnTo>
                  <a:lnTo>
                    <a:pt x="74" y="891"/>
                  </a:lnTo>
                  <a:cubicBezTo>
                    <a:pt x="28" y="909"/>
                    <a:pt x="0" y="956"/>
                    <a:pt x="0" y="1011"/>
                  </a:cubicBezTo>
                  <a:cubicBezTo>
                    <a:pt x="0" y="1076"/>
                    <a:pt x="56" y="1141"/>
                    <a:pt x="130" y="1141"/>
                  </a:cubicBezTo>
                  <a:cubicBezTo>
                    <a:pt x="158" y="1141"/>
                    <a:pt x="176" y="1141"/>
                    <a:pt x="195" y="1132"/>
                  </a:cubicBezTo>
                  <a:lnTo>
                    <a:pt x="1002" y="687"/>
                  </a:lnTo>
                  <a:lnTo>
                    <a:pt x="1011" y="687"/>
                  </a:lnTo>
                  <a:cubicBezTo>
                    <a:pt x="1058" y="659"/>
                    <a:pt x="1086" y="612"/>
                    <a:pt x="1086" y="566"/>
                  </a:cubicBezTo>
                  <a:cubicBezTo>
                    <a:pt x="1086" y="520"/>
                    <a:pt x="1058" y="473"/>
                    <a:pt x="1011" y="445"/>
                  </a:cubicBezTo>
                  <a:lnTo>
                    <a:pt x="195" y="19"/>
                  </a:lnTo>
                  <a:cubicBezTo>
                    <a:pt x="176" y="9"/>
                    <a:pt x="158"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2002300" y="2589050"/>
              <a:ext cx="99050" cy="81425"/>
            </a:xfrm>
            <a:custGeom>
              <a:avLst/>
              <a:gdLst/>
              <a:ahLst/>
              <a:cxnLst/>
              <a:rect l="l" t="t" r="r" b="b"/>
              <a:pathLst>
                <a:path w="3962" h="3257" extrusionOk="0">
                  <a:moveTo>
                    <a:pt x="3906" y="0"/>
                  </a:moveTo>
                  <a:cubicBezTo>
                    <a:pt x="3535" y="0"/>
                    <a:pt x="3164" y="56"/>
                    <a:pt x="2802" y="158"/>
                  </a:cubicBezTo>
                  <a:cubicBezTo>
                    <a:pt x="1402" y="557"/>
                    <a:pt x="307" y="1744"/>
                    <a:pt x="1" y="3182"/>
                  </a:cubicBezTo>
                  <a:cubicBezTo>
                    <a:pt x="1" y="3219"/>
                    <a:pt x="19" y="3247"/>
                    <a:pt x="47" y="3256"/>
                  </a:cubicBezTo>
                  <a:lnTo>
                    <a:pt x="66" y="3256"/>
                  </a:lnTo>
                  <a:cubicBezTo>
                    <a:pt x="94" y="3256"/>
                    <a:pt x="112" y="3238"/>
                    <a:pt x="121" y="3210"/>
                  </a:cubicBezTo>
                  <a:cubicBezTo>
                    <a:pt x="409" y="1809"/>
                    <a:pt x="1476" y="659"/>
                    <a:pt x="2830" y="269"/>
                  </a:cubicBezTo>
                  <a:cubicBezTo>
                    <a:pt x="3183" y="167"/>
                    <a:pt x="3545" y="112"/>
                    <a:pt x="3906" y="112"/>
                  </a:cubicBezTo>
                  <a:cubicBezTo>
                    <a:pt x="3943" y="112"/>
                    <a:pt x="3962" y="93"/>
                    <a:pt x="3962" y="56"/>
                  </a:cubicBezTo>
                  <a:cubicBezTo>
                    <a:pt x="3962" y="28"/>
                    <a:pt x="3943" y="0"/>
                    <a:pt x="3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2000925" y="2593400"/>
              <a:ext cx="203875" cy="194875"/>
            </a:xfrm>
            <a:custGeom>
              <a:avLst/>
              <a:gdLst/>
              <a:ahLst/>
              <a:cxnLst/>
              <a:rect l="l" t="t" r="r" b="b"/>
              <a:pathLst>
                <a:path w="8155" h="7795" extrusionOk="0">
                  <a:moveTo>
                    <a:pt x="5133" y="0"/>
                  </a:moveTo>
                  <a:cubicBezTo>
                    <a:pt x="5109" y="0"/>
                    <a:pt x="5082" y="17"/>
                    <a:pt x="5075" y="40"/>
                  </a:cubicBezTo>
                  <a:cubicBezTo>
                    <a:pt x="5065" y="77"/>
                    <a:pt x="5084" y="105"/>
                    <a:pt x="5112" y="114"/>
                  </a:cubicBezTo>
                  <a:cubicBezTo>
                    <a:pt x="6568" y="568"/>
                    <a:pt x="7626" y="1839"/>
                    <a:pt x="7802" y="3351"/>
                  </a:cubicBezTo>
                  <a:cubicBezTo>
                    <a:pt x="8034" y="5216"/>
                    <a:pt x="6846" y="7006"/>
                    <a:pt x="5037" y="7526"/>
                  </a:cubicBezTo>
                  <a:cubicBezTo>
                    <a:pt x="4682" y="7628"/>
                    <a:pt x="4319" y="7679"/>
                    <a:pt x="3958" y="7679"/>
                  </a:cubicBezTo>
                  <a:cubicBezTo>
                    <a:pt x="3207" y="7679"/>
                    <a:pt x="2467" y="7460"/>
                    <a:pt x="1828" y="7034"/>
                  </a:cubicBezTo>
                  <a:cubicBezTo>
                    <a:pt x="881" y="6413"/>
                    <a:pt x="260" y="5402"/>
                    <a:pt x="121" y="4270"/>
                  </a:cubicBezTo>
                  <a:cubicBezTo>
                    <a:pt x="121" y="4233"/>
                    <a:pt x="93" y="4214"/>
                    <a:pt x="56" y="4214"/>
                  </a:cubicBezTo>
                  <a:cubicBezTo>
                    <a:pt x="28" y="4223"/>
                    <a:pt x="0" y="4251"/>
                    <a:pt x="9" y="4279"/>
                  </a:cubicBezTo>
                  <a:cubicBezTo>
                    <a:pt x="149" y="5448"/>
                    <a:pt x="789" y="6487"/>
                    <a:pt x="1763" y="7136"/>
                  </a:cubicBezTo>
                  <a:cubicBezTo>
                    <a:pt x="2421" y="7572"/>
                    <a:pt x="3182" y="7795"/>
                    <a:pt x="3961" y="7795"/>
                  </a:cubicBezTo>
                  <a:cubicBezTo>
                    <a:pt x="4332" y="7795"/>
                    <a:pt x="4703" y="7739"/>
                    <a:pt x="5075" y="7637"/>
                  </a:cubicBezTo>
                  <a:cubicBezTo>
                    <a:pt x="6930" y="7108"/>
                    <a:pt x="8154" y="5253"/>
                    <a:pt x="7922" y="3333"/>
                  </a:cubicBezTo>
                  <a:cubicBezTo>
                    <a:pt x="7728" y="1774"/>
                    <a:pt x="6642" y="476"/>
                    <a:pt x="5149" y="3"/>
                  </a:cubicBezTo>
                  <a:cubicBezTo>
                    <a:pt x="5144" y="1"/>
                    <a:pt x="5139" y="0"/>
                    <a:pt x="5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2012975" y="2606000"/>
              <a:ext cx="173975" cy="165350"/>
            </a:xfrm>
            <a:custGeom>
              <a:avLst/>
              <a:gdLst/>
              <a:ahLst/>
              <a:cxnLst/>
              <a:rect l="l" t="t" r="r" b="b"/>
              <a:pathLst>
                <a:path w="6959" h="6614" extrusionOk="0">
                  <a:moveTo>
                    <a:pt x="3479" y="83"/>
                  </a:moveTo>
                  <a:cubicBezTo>
                    <a:pt x="4110" y="83"/>
                    <a:pt x="4732" y="269"/>
                    <a:pt x="5260" y="621"/>
                  </a:cubicBezTo>
                  <a:cubicBezTo>
                    <a:pt x="6049" y="1141"/>
                    <a:pt x="6559" y="1985"/>
                    <a:pt x="6680" y="2922"/>
                  </a:cubicBezTo>
                  <a:cubicBezTo>
                    <a:pt x="6865" y="4480"/>
                    <a:pt x="5882" y="5974"/>
                    <a:pt x="4379" y="6400"/>
                  </a:cubicBezTo>
                  <a:cubicBezTo>
                    <a:pt x="4083" y="6484"/>
                    <a:pt x="3780" y="6526"/>
                    <a:pt x="3480" y="6526"/>
                  </a:cubicBezTo>
                  <a:cubicBezTo>
                    <a:pt x="2851" y="6526"/>
                    <a:pt x="2232" y="6344"/>
                    <a:pt x="1698" y="5992"/>
                  </a:cubicBezTo>
                  <a:cubicBezTo>
                    <a:pt x="919" y="5473"/>
                    <a:pt x="399" y="4629"/>
                    <a:pt x="279" y="3692"/>
                  </a:cubicBezTo>
                  <a:cubicBezTo>
                    <a:pt x="93" y="2133"/>
                    <a:pt x="1086" y="640"/>
                    <a:pt x="2589" y="213"/>
                  </a:cubicBezTo>
                  <a:cubicBezTo>
                    <a:pt x="2886" y="129"/>
                    <a:pt x="3182" y="83"/>
                    <a:pt x="3479" y="83"/>
                  </a:cubicBezTo>
                  <a:close/>
                  <a:moveTo>
                    <a:pt x="3477" y="0"/>
                  </a:moveTo>
                  <a:cubicBezTo>
                    <a:pt x="3171" y="0"/>
                    <a:pt x="2863" y="43"/>
                    <a:pt x="2561" y="129"/>
                  </a:cubicBezTo>
                  <a:cubicBezTo>
                    <a:pt x="1021" y="575"/>
                    <a:pt x="1" y="2105"/>
                    <a:pt x="195" y="3701"/>
                  </a:cubicBezTo>
                  <a:cubicBezTo>
                    <a:pt x="316" y="4666"/>
                    <a:pt x="845" y="5528"/>
                    <a:pt x="1652" y="6066"/>
                  </a:cubicBezTo>
                  <a:cubicBezTo>
                    <a:pt x="2199" y="6428"/>
                    <a:pt x="2839" y="6614"/>
                    <a:pt x="3479" y="6614"/>
                  </a:cubicBezTo>
                  <a:cubicBezTo>
                    <a:pt x="3785" y="6614"/>
                    <a:pt x="4101" y="6567"/>
                    <a:pt x="4398" y="6484"/>
                  </a:cubicBezTo>
                  <a:cubicBezTo>
                    <a:pt x="5938" y="6039"/>
                    <a:pt x="6958" y="4508"/>
                    <a:pt x="6763" y="2912"/>
                  </a:cubicBezTo>
                  <a:cubicBezTo>
                    <a:pt x="6643" y="1948"/>
                    <a:pt x="6114" y="1085"/>
                    <a:pt x="5307" y="547"/>
                  </a:cubicBezTo>
                  <a:cubicBezTo>
                    <a:pt x="4760" y="188"/>
                    <a:pt x="4123" y="0"/>
                    <a:pt x="3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2033850" y="2508575"/>
              <a:ext cx="13250" cy="56600"/>
            </a:xfrm>
            <a:custGeom>
              <a:avLst/>
              <a:gdLst/>
              <a:ahLst/>
              <a:cxnLst/>
              <a:rect l="l" t="t" r="r" b="b"/>
              <a:pathLst>
                <a:path w="530" h="2264" extrusionOk="0">
                  <a:moveTo>
                    <a:pt x="232" y="0"/>
                  </a:moveTo>
                  <a:cubicBezTo>
                    <a:pt x="102" y="0"/>
                    <a:pt x="0" y="102"/>
                    <a:pt x="0" y="232"/>
                  </a:cubicBezTo>
                  <a:lnTo>
                    <a:pt x="0" y="2023"/>
                  </a:lnTo>
                  <a:cubicBezTo>
                    <a:pt x="0" y="2152"/>
                    <a:pt x="102" y="2264"/>
                    <a:pt x="232" y="2264"/>
                  </a:cubicBezTo>
                  <a:lnTo>
                    <a:pt x="288" y="2264"/>
                  </a:lnTo>
                  <a:cubicBezTo>
                    <a:pt x="418" y="2264"/>
                    <a:pt x="529" y="2152"/>
                    <a:pt x="520" y="2023"/>
                  </a:cubicBezTo>
                  <a:lnTo>
                    <a:pt x="520" y="232"/>
                  </a:lnTo>
                  <a:cubicBezTo>
                    <a:pt x="520" y="102"/>
                    <a:pt x="418"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2032450" y="2507175"/>
              <a:ext cx="16025" cy="59400"/>
            </a:xfrm>
            <a:custGeom>
              <a:avLst/>
              <a:gdLst/>
              <a:ahLst/>
              <a:cxnLst/>
              <a:rect l="l" t="t" r="r" b="b"/>
              <a:pathLst>
                <a:path w="641" h="2376" extrusionOk="0">
                  <a:moveTo>
                    <a:pt x="344" y="112"/>
                  </a:moveTo>
                  <a:cubicBezTo>
                    <a:pt x="446" y="112"/>
                    <a:pt x="520" y="195"/>
                    <a:pt x="520" y="288"/>
                  </a:cubicBezTo>
                  <a:lnTo>
                    <a:pt x="520" y="2079"/>
                  </a:lnTo>
                  <a:cubicBezTo>
                    <a:pt x="520" y="2181"/>
                    <a:pt x="446" y="2255"/>
                    <a:pt x="344" y="2255"/>
                  </a:cubicBezTo>
                  <a:lnTo>
                    <a:pt x="298" y="2255"/>
                  </a:lnTo>
                  <a:cubicBezTo>
                    <a:pt x="196" y="2255"/>
                    <a:pt x="121" y="2181"/>
                    <a:pt x="121" y="2079"/>
                  </a:cubicBezTo>
                  <a:lnTo>
                    <a:pt x="121" y="288"/>
                  </a:lnTo>
                  <a:cubicBezTo>
                    <a:pt x="121" y="195"/>
                    <a:pt x="196" y="112"/>
                    <a:pt x="298" y="112"/>
                  </a:cubicBezTo>
                  <a:close/>
                  <a:moveTo>
                    <a:pt x="288" y="1"/>
                  </a:moveTo>
                  <a:cubicBezTo>
                    <a:pt x="131" y="1"/>
                    <a:pt x="1" y="131"/>
                    <a:pt x="1" y="288"/>
                  </a:cubicBezTo>
                  <a:lnTo>
                    <a:pt x="1" y="2079"/>
                  </a:lnTo>
                  <a:cubicBezTo>
                    <a:pt x="1" y="2246"/>
                    <a:pt x="131" y="2375"/>
                    <a:pt x="288" y="2375"/>
                  </a:cubicBezTo>
                  <a:lnTo>
                    <a:pt x="344" y="2375"/>
                  </a:lnTo>
                  <a:cubicBezTo>
                    <a:pt x="511" y="2375"/>
                    <a:pt x="641" y="2246"/>
                    <a:pt x="641" y="2079"/>
                  </a:cubicBezTo>
                  <a:lnTo>
                    <a:pt x="641" y="288"/>
                  </a:lnTo>
                  <a:cubicBezTo>
                    <a:pt x="641" y="131"/>
                    <a:pt x="50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1764350" y="2410475"/>
              <a:ext cx="53850" cy="477775"/>
            </a:xfrm>
            <a:custGeom>
              <a:avLst/>
              <a:gdLst/>
              <a:ahLst/>
              <a:cxnLst/>
              <a:rect l="l" t="t" r="r" b="b"/>
              <a:pathLst>
                <a:path w="2154" h="19111" extrusionOk="0">
                  <a:moveTo>
                    <a:pt x="1615" y="0"/>
                  </a:moveTo>
                  <a:cubicBezTo>
                    <a:pt x="725" y="0"/>
                    <a:pt x="1" y="724"/>
                    <a:pt x="1" y="1614"/>
                  </a:cubicBezTo>
                  <a:lnTo>
                    <a:pt x="1" y="17496"/>
                  </a:lnTo>
                  <a:cubicBezTo>
                    <a:pt x="1" y="18387"/>
                    <a:pt x="725" y="19110"/>
                    <a:pt x="1615" y="19110"/>
                  </a:cubicBezTo>
                  <a:lnTo>
                    <a:pt x="2153" y="19110"/>
                  </a:lnTo>
                  <a:cubicBezTo>
                    <a:pt x="1272" y="19110"/>
                    <a:pt x="558" y="18396"/>
                    <a:pt x="558" y="17505"/>
                  </a:cubicBezTo>
                  <a:lnTo>
                    <a:pt x="558" y="1605"/>
                  </a:lnTo>
                  <a:cubicBezTo>
                    <a:pt x="558" y="724"/>
                    <a:pt x="1272" y="0"/>
                    <a:pt x="2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762975" y="2409075"/>
              <a:ext cx="55225" cy="480550"/>
            </a:xfrm>
            <a:custGeom>
              <a:avLst/>
              <a:gdLst/>
              <a:ahLst/>
              <a:cxnLst/>
              <a:rect l="l" t="t" r="r" b="b"/>
              <a:pathLst>
                <a:path w="2209" h="19222" extrusionOk="0">
                  <a:moveTo>
                    <a:pt x="1596" y="121"/>
                  </a:moveTo>
                  <a:lnTo>
                    <a:pt x="1596" y="121"/>
                  </a:lnTo>
                  <a:cubicBezTo>
                    <a:pt x="984" y="362"/>
                    <a:pt x="548" y="965"/>
                    <a:pt x="548" y="1661"/>
                  </a:cubicBezTo>
                  <a:lnTo>
                    <a:pt x="548" y="17561"/>
                  </a:lnTo>
                  <a:cubicBezTo>
                    <a:pt x="548" y="18266"/>
                    <a:pt x="984" y="18860"/>
                    <a:pt x="1596" y="19110"/>
                  </a:cubicBezTo>
                  <a:cubicBezTo>
                    <a:pt x="770" y="19073"/>
                    <a:pt x="112" y="18387"/>
                    <a:pt x="112" y="17552"/>
                  </a:cubicBezTo>
                  <a:lnTo>
                    <a:pt x="112" y="1670"/>
                  </a:lnTo>
                  <a:cubicBezTo>
                    <a:pt x="112" y="836"/>
                    <a:pt x="770" y="158"/>
                    <a:pt x="1596" y="121"/>
                  </a:cubicBezTo>
                  <a:close/>
                  <a:moveTo>
                    <a:pt x="1670" y="1"/>
                  </a:moveTo>
                  <a:cubicBezTo>
                    <a:pt x="742" y="1"/>
                    <a:pt x="0" y="752"/>
                    <a:pt x="0" y="1670"/>
                  </a:cubicBezTo>
                  <a:lnTo>
                    <a:pt x="0" y="17552"/>
                  </a:lnTo>
                  <a:cubicBezTo>
                    <a:pt x="0" y="18480"/>
                    <a:pt x="742" y="19222"/>
                    <a:pt x="1670" y="19222"/>
                  </a:cubicBezTo>
                  <a:lnTo>
                    <a:pt x="2208" y="19222"/>
                  </a:lnTo>
                  <a:lnTo>
                    <a:pt x="2208" y="19110"/>
                  </a:lnTo>
                  <a:cubicBezTo>
                    <a:pt x="1364" y="19110"/>
                    <a:pt x="668" y="18415"/>
                    <a:pt x="668" y="17561"/>
                  </a:cubicBezTo>
                  <a:lnTo>
                    <a:pt x="668" y="1661"/>
                  </a:lnTo>
                  <a:cubicBezTo>
                    <a:pt x="668" y="808"/>
                    <a:pt x="1364" y="121"/>
                    <a:pt x="2208" y="121"/>
                  </a:cubicBezTo>
                  <a:lnTo>
                    <a:pt x="2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1768300" y="2473550"/>
              <a:ext cx="6750" cy="56375"/>
            </a:xfrm>
            <a:custGeom>
              <a:avLst/>
              <a:gdLst/>
              <a:ahLst/>
              <a:cxnLst/>
              <a:rect l="l" t="t" r="r" b="b"/>
              <a:pathLst>
                <a:path w="270" h="2255" extrusionOk="0">
                  <a:moveTo>
                    <a:pt x="140" y="1"/>
                  </a:moveTo>
                  <a:cubicBezTo>
                    <a:pt x="56" y="1"/>
                    <a:pt x="1" y="56"/>
                    <a:pt x="1" y="130"/>
                  </a:cubicBezTo>
                  <a:lnTo>
                    <a:pt x="1" y="2125"/>
                  </a:lnTo>
                  <a:cubicBezTo>
                    <a:pt x="1" y="2199"/>
                    <a:pt x="56" y="2255"/>
                    <a:pt x="140" y="2255"/>
                  </a:cubicBezTo>
                  <a:cubicBezTo>
                    <a:pt x="214" y="2255"/>
                    <a:pt x="270" y="2199"/>
                    <a:pt x="270" y="2125"/>
                  </a:cubicBezTo>
                  <a:lnTo>
                    <a:pt x="270" y="130"/>
                  </a:lnTo>
                  <a:cubicBezTo>
                    <a:pt x="270" y="5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1766088" y="2471511"/>
              <a:ext cx="9550" cy="59625"/>
            </a:xfrm>
            <a:custGeom>
              <a:avLst/>
              <a:gdLst/>
              <a:ahLst/>
              <a:cxnLst/>
              <a:rect l="l" t="t" r="r" b="b"/>
              <a:pathLst>
                <a:path w="382" h="2385" extrusionOk="0">
                  <a:moveTo>
                    <a:pt x="196" y="121"/>
                  </a:moveTo>
                  <a:cubicBezTo>
                    <a:pt x="233" y="121"/>
                    <a:pt x="270" y="158"/>
                    <a:pt x="270" y="205"/>
                  </a:cubicBezTo>
                  <a:lnTo>
                    <a:pt x="270" y="2190"/>
                  </a:lnTo>
                  <a:cubicBezTo>
                    <a:pt x="270" y="2227"/>
                    <a:pt x="233" y="2264"/>
                    <a:pt x="196" y="2264"/>
                  </a:cubicBezTo>
                  <a:cubicBezTo>
                    <a:pt x="149" y="2264"/>
                    <a:pt x="112" y="2227"/>
                    <a:pt x="112" y="2190"/>
                  </a:cubicBezTo>
                  <a:lnTo>
                    <a:pt x="112" y="205"/>
                  </a:lnTo>
                  <a:cubicBezTo>
                    <a:pt x="112" y="158"/>
                    <a:pt x="149" y="121"/>
                    <a:pt x="196" y="121"/>
                  </a:cubicBezTo>
                  <a:close/>
                  <a:moveTo>
                    <a:pt x="196" y="1"/>
                  </a:moveTo>
                  <a:cubicBezTo>
                    <a:pt x="84" y="1"/>
                    <a:pt x="1" y="93"/>
                    <a:pt x="1" y="195"/>
                  </a:cubicBezTo>
                  <a:lnTo>
                    <a:pt x="1" y="2190"/>
                  </a:lnTo>
                  <a:cubicBezTo>
                    <a:pt x="1" y="2292"/>
                    <a:pt x="84" y="2385"/>
                    <a:pt x="196" y="2385"/>
                  </a:cubicBezTo>
                  <a:cubicBezTo>
                    <a:pt x="298" y="2385"/>
                    <a:pt x="381" y="2292"/>
                    <a:pt x="381" y="2190"/>
                  </a:cubicBezTo>
                  <a:lnTo>
                    <a:pt x="381" y="195"/>
                  </a:lnTo>
                  <a:cubicBezTo>
                    <a:pt x="381" y="93"/>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1768300" y="2548225"/>
              <a:ext cx="6750" cy="56625"/>
            </a:xfrm>
            <a:custGeom>
              <a:avLst/>
              <a:gdLst/>
              <a:ahLst/>
              <a:cxnLst/>
              <a:rect l="l" t="t" r="r" b="b"/>
              <a:pathLst>
                <a:path w="270" h="2265" extrusionOk="0">
                  <a:moveTo>
                    <a:pt x="140" y="1"/>
                  </a:moveTo>
                  <a:cubicBezTo>
                    <a:pt x="56" y="1"/>
                    <a:pt x="1" y="66"/>
                    <a:pt x="1" y="140"/>
                  </a:cubicBezTo>
                  <a:lnTo>
                    <a:pt x="1" y="2125"/>
                  </a:lnTo>
                  <a:cubicBezTo>
                    <a:pt x="1" y="2199"/>
                    <a:pt x="56" y="2264"/>
                    <a:pt x="140" y="2264"/>
                  </a:cubicBezTo>
                  <a:cubicBezTo>
                    <a:pt x="214" y="2264"/>
                    <a:pt x="270" y="2199"/>
                    <a:pt x="270" y="2125"/>
                  </a:cubicBezTo>
                  <a:lnTo>
                    <a:pt x="270" y="140"/>
                  </a:lnTo>
                  <a:cubicBezTo>
                    <a:pt x="270" y="66"/>
                    <a:pt x="214" y="1"/>
                    <a:pt x="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1766088" y="2546411"/>
              <a:ext cx="9550" cy="59400"/>
            </a:xfrm>
            <a:custGeom>
              <a:avLst/>
              <a:gdLst/>
              <a:ahLst/>
              <a:cxnLst/>
              <a:rect l="l" t="t" r="r" b="b"/>
              <a:pathLst>
                <a:path w="382" h="2376" extrusionOk="0">
                  <a:moveTo>
                    <a:pt x="196" y="122"/>
                  </a:moveTo>
                  <a:cubicBezTo>
                    <a:pt x="233" y="122"/>
                    <a:pt x="270" y="149"/>
                    <a:pt x="270" y="196"/>
                  </a:cubicBezTo>
                  <a:lnTo>
                    <a:pt x="270" y="2181"/>
                  </a:lnTo>
                  <a:cubicBezTo>
                    <a:pt x="270" y="2227"/>
                    <a:pt x="233" y="2264"/>
                    <a:pt x="196" y="2264"/>
                  </a:cubicBezTo>
                  <a:cubicBezTo>
                    <a:pt x="149" y="2264"/>
                    <a:pt x="112" y="2227"/>
                    <a:pt x="112" y="2181"/>
                  </a:cubicBezTo>
                  <a:lnTo>
                    <a:pt x="112" y="196"/>
                  </a:lnTo>
                  <a:cubicBezTo>
                    <a:pt x="112" y="149"/>
                    <a:pt x="149" y="122"/>
                    <a:pt x="196" y="122"/>
                  </a:cubicBezTo>
                  <a:close/>
                  <a:moveTo>
                    <a:pt x="196" y="1"/>
                  </a:moveTo>
                  <a:cubicBezTo>
                    <a:pt x="84" y="1"/>
                    <a:pt x="1" y="84"/>
                    <a:pt x="1" y="196"/>
                  </a:cubicBezTo>
                  <a:lnTo>
                    <a:pt x="1" y="2181"/>
                  </a:lnTo>
                  <a:cubicBezTo>
                    <a:pt x="1" y="2292"/>
                    <a:pt x="84" y="2376"/>
                    <a:pt x="196" y="2376"/>
                  </a:cubicBezTo>
                  <a:cubicBezTo>
                    <a:pt x="298" y="2376"/>
                    <a:pt x="381" y="2292"/>
                    <a:pt x="381" y="2181"/>
                  </a:cubicBezTo>
                  <a:lnTo>
                    <a:pt x="381" y="196"/>
                  </a:ln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1778275" y="2410475"/>
              <a:ext cx="261400" cy="477775"/>
            </a:xfrm>
            <a:custGeom>
              <a:avLst/>
              <a:gdLst/>
              <a:ahLst/>
              <a:cxnLst/>
              <a:rect l="l" t="t" r="r" b="b"/>
              <a:pathLst>
                <a:path w="10456" h="19111" extrusionOk="0">
                  <a:moveTo>
                    <a:pt x="1596" y="0"/>
                  </a:moveTo>
                  <a:cubicBezTo>
                    <a:pt x="715" y="0"/>
                    <a:pt x="1" y="724"/>
                    <a:pt x="1" y="1605"/>
                  </a:cubicBezTo>
                  <a:lnTo>
                    <a:pt x="1" y="17505"/>
                  </a:lnTo>
                  <a:cubicBezTo>
                    <a:pt x="1" y="18396"/>
                    <a:pt x="715" y="19110"/>
                    <a:pt x="1596" y="19110"/>
                  </a:cubicBezTo>
                  <a:lnTo>
                    <a:pt x="8850" y="19110"/>
                  </a:lnTo>
                  <a:cubicBezTo>
                    <a:pt x="9732" y="19110"/>
                    <a:pt x="10455" y="18396"/>
                    <a:pt x="10455" y="17505"/>
                  </a:cubicBezTo>
                  <a:lnTo>
                    <a:pt x="10455" y="1605"/>
                  </a:lnTo>
                  <a:cubicBezTo>
                    <a:pt x="10455" y="724"/>
                    <a:pt x="9732" y="0"/>
                    <a:pt x="8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1776650" y="2409075"/>
              <a:ext cx="264425" cy="480550"/>
            </a:xfrm>
            <a:custGeom>
              <a:avLst/>
              <a:gdLst/>
              <a:ahLst/>
              <a:cxnLst/>
              <a:rect l="l" t="t" r="r" b="b"/>
              <a:pathLst>
                <a:path w="10577" h="19222" extrusionOk="0">
                  <a:moveTo>
                    <a:pt x="8915" y="112"/>
                  </a:moveTo>
                  <a:cubicBezTo>
                    <a:pt x="9769" y="112"/>
                    <a:pt x="10455" y="808"/>
                    <a:pt x="10455" y="1661"/>
                  </a:cubicBezTo>
                  <a:lnTo>
                    <a:pt x="10455" y="17561"/>
                  </a:lnTo>
                  <a:cubicBezTo>
                    <a:pt x="10455" y="18415"/>
                    <a:pt x="9769" y="19110"/>
                    <a:pt x="8915" y="19110"/>
                  </a:cubicBezTo>
                  <a:lnTo>
                    <a:pt x="1661" y="19110"/>
                  </a:lnTo>
                  <a:cubicBezTo>
                    <a:pt x="817" y="19110"/>
                    <a:pt x="121" y="18415"/>
                    <a:pt x="121" y="17561"/>
                  </a:cubicBezTo>
                  <a:lnTo>
                    <a:pt x="121" y="1661"/>
                  </a:lnTo>
                  <a:cubicBezTo>
                    <a:pt x="121" y="808"/>
                    <a:pt x="817" y="112"/>
                    <a:pt x="1661" y="112"/>
                  </a:cubicBezTo>
                  <a:close/>
                  <a:moveTo>
                    <a:pt x="1661" y="1"/>
                  </a:moveTo>
                  <a:cubicBezTo>
                    <a:pt x="752" y="1"/>
                    <a:pt x="1" y="743"/>
                    <a:pt x="1" y="1661"/>
                  </a:cubicBezTo>
                  <a:lnTo>
                    <a:pt x="1" y="17561"/>
                  </a:lnTo>
                  <a:cubicBezTo>
                    <a:pt x="1" y="18480"/>
                    <a:pt x="752" y="19222"/>
                    <a:pt x="1661" y="19222"/>
                  </a:cubicBezTo>
                  <a:lnTo>
                    <a:pt x="8915" y="19222"/>
                  </a:lnTo>
                  <a:cubicBezTo>
                    <a:pt x="9834" y="19222"/>
                    <a:pt x="10576" y="18480"/>
                    <a:pt x="10576" y="17561"/>
                  </a:cubicBezTo>
                  <a:lnTo>
                    <a:pt x="10576" y="1661"/>
                  </a:lnTo>
                  <a:cubicBezTo>
                    <a:pt x="10576" y="743"/>
                    <a:pt x="9834" y="1"/>
                    <a:pt x="8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1902125" y="2430650"/>
              <a:ext cx="13700" cy="13700"/>
            </a:xfrm>
            <a:custGeom>
              <a:avLst/>
              <a:gdLst/>
              <a:ahLst/>
              <a:cxnLst/>
              <a:rect l="l" t="t" r="r" b="b"/>
              <a:pathLst>
                <a:path w="548" h="548" extrusionOk="0">
                  <a:moveTo>
                    <a:pt x="269" y="84"/>
                  </a:moveTo>
                  <a:cubicBezTo>
                    <a:pt x="371" y="84"/>
                    <a:pt x="455" y="167"/>
                    <a:pt x="455" y="269"/>
                  </a:cubicBezTo>
                  <a:cubicBezTo>
                    <a:pt x="455" y="371"/>
                    <a:pt x="371" y="455"/>
                    <a:pt x="269" y="455"/>
                  </a:cubicBezTo>
                  <a:cubicBezTo>
                    <a:pt x="167" y="455"/>
                    <a:pt x="84" y="371"/>
                    <a:pt x="84" y="269"/>
                  </a:cubicBezTo>
                  <a:cubicBezTo>
                    <a:pt x="84" y="167"/>
                    <a:pt x="167" y="84"/>
                    <a:pt x="269" y="84"/>
                  </a:cubicBezTo>
                  <a:close/>
                  <a:moveTo>
                    <a:pt x="269" y="0"/>
                  </a:moveTo>
                  <a:cubicBezTo>
                    <a:pt x="121" y="0"/>
                    <a:pt x="0" y="121"/>
                    <a:pt x="0" y="269"/>
                  </a:cubicBezTo>
                  <a:cubicBezTo>
                    <a:pt x="0" y="418"/>
                    <a:pt x="121" y="548"/>
                    <a:pt x="269" y="548"/>
                  </a:cubicBezTo>
                  <a:cubicBezTo>
                    <a:pt x="418" y="548"/>
                    <a:pt x="548" y="418"/>
                    <a:pt x="548" y="269"/>
                  </a:cubicBezTo>
                  <a:cubicBezTo>
                    <a:pt x="54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1859900" y="2433900"/>
              <a:ext cx="33900" cy="7200"/>
            </a:xfrm>
            <a:custGeom>
              <a:avLst/>
              <a:gdLst/>
              <a:ahLst/>
              <a:cxnLst/>
              <a:rect l="l" t="t" r="r" b="b"/>
              <a:pathLst>
                <a:path w="1356" h="288" extrusionOk="0">
                  <a:moveTo>
                    <a:pt x="1207" y="84"/>
                  </a:moveTo>
                  <a:cubicBezTo>
                    <a:pt x="1244" y="84"/>
                    <a:pt x="1263" y="112"/>
                    <a:pt x="1263" y="139"/>
                  </a:cubicBezTo>
                  <a:cubicBezTo>
                    <a:pt x="1263" y="176"/>
                    <a:pt x="1244" y="195"/>
                    <a:pt x="1207" y="195"/>
                  </a:cubicBezTo>
                  <a:lnTo>
                    <a:pt x="140" y="195"/>
                  </a:lnTo>
                  <a:cubicBezTo>
                    <a:pt x="112" y="195"/>
                    <a:pt x="84" y="176"/>
                    <a:pt x="84" y="139"/>
                  </a:cubicBezTo>
                  <a:cubicBezTo>
                    <a:pt x="84" y="112"/>
                    <a:pt x="112" y="84"/>
                    <a:pt x="140" y="84"/>
                  </a:cubicBezTo>
                  <a:close/>
                  <a:moveTo>
                    <a:pt x="140" y="0"/>
                  </a:moveTo>
                  <a:cubicBezTo>
                    <a:pt x="57" y="0"/>
                    <a:pt x="1" y="65"/>
                    <a:pt x="1" y="149"/>
                  </a:cubicBezTo>
                  <a:cubicBezTo>
                    <a:pt x="1" y="223"/>
                    <a:pt x="66" y="288"/>
                    <a:pt x="140" y="288"/>
                  </a:cubicBezTo>
                  <a:lnTo>
                    <a:pt x="1207" y="288"/>
                  </a:lnTo>
                  <a:cubicBezTo>
                    <a:pt x="1290" y="288"/>
                    <a:pt x="1355" y="223"/>
                    <a:pt x="1355" y="149"/>
                  </a:cubicBezTo>
                  <a:cubicBezTo>
                    <a:pt x="1355" y="65"/>
                    <a:pt x="1290" y="0"/>
                    <a:pt x="12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1924625" y="2433900"/>
              <a:ext cx="33875" cy="7200"/>
            </a:xfrm>
            <a:custGeom>
              <a:avLst/>
              <a:gdLst/>
              <a:ahLst/>
              <a:cxnLst/>
              <a:rect l="l" t="t" r="r" b="b"/>
              <a:pathLst>
                <a:path w="1355" h="288" extrusionOk="0">
                  <a:moveTo>
                    <a:pt x="1215" y="84"/>
                  </a:moveTo>
                  <a:cubicBezTo>
                    <a:pt x="1243" y="84"/>
                    <a:pt x="1271" y="112"/>
                    <a:pt x="1271" y="139"/>
                  </a:cubicBezTo>
                  <a:cubicBezTo>
                    <a:pt x="1271" y="176"/>
                    <a:pt x="1243" y="195"/>
                    <a:pt x="1215" y="195"/>
                  </a:cubicBezTo>
                  <a:lnTo>
                    <a:pt x="149" y="195"/>
                  </a:lnTo>
                  <a:cubicBezTo>
                    <a:pt x="111" y="195"/>
                    <a:pt x="93" y="176"/>
                    <a:pt x="93" y="139"/>
                  </a:cubicBezTo>
                  <a:cubicBezTo>
                    <a:pt x="93" y="112"/>
                    <a:pt x="111" y="84"/>
                    <a:pt x="149" y="84"/>
                  </a:cubicBezTo>
                  <a:close/>
                  <a:moveTo>
                    <a:pt x="149" y="0"/>
                  </a:moveTo>
                  <a:cubicBezTo>
                    <a:pt x="65" y="0"/>
                    <a:pt x="0" y="65"/>
                    <a:pt x="0" y="149"/>
                  </a:cubicBezTo>
                  <a:cubicBezTo>
                    <a:pt x="0" y="223"/>
                    <a:pt x="65" y="288"/>
                    <a:pt x="149" y="288"/>
                  </a:cubicBezTo>
                  <a:lnTo>
                    <a:pt x="1215" y="288"/>
                  </a:lnTo>
                  <a:cubicBezTo>
                    <a:pt x="1290" y="288"/>
                    <a:pt x="1355" y="223"/>
                    <a:pt x="1355" y="149"/>
                  </a:cubicBezTo>
                  <a:cubicBezTo>
                    <a:pt x="1355" y="65"/>
                    <a:pt x="1290" y="0"/>
                    <a:pt x="12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1798675" y="2455700"/>
              <a:ext cx="220600" cy="392200"/>
            </a:xfrm>
            <a:custGeom>
              <a:avLst/>
              <a:gdLst/>
              <a:ahLst/>
              <a:cxnLst/>
              <a:rect l="l" t="t" r="r" b="b"/>
              <a:pathLst>
                <a:path w="8824" h="15688" extrusionOk="0">
                  <a:moveTo>
                    <a:pt x="1" y="0"/>
                  </a:moveTo>
                  <a:lnTo>
                    <a:pt x="1" y="15687"/>
                  </a:lnTo>
                  <a:lnTo>
                    <a:pt x="8823" y="15687"/>
                  </a:lnTo>
                  <a:lnTo>
                    <a:pt x="88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1797050" y="2454300"/>
              <a:ext cx="223600" cy="394975"/>
            </a:xfrm>
            <a:custGeom>
              <a:avLst/>
              <a:gdLst/>
              <a:ahLst/>
              <a:cxnLst/>
              <a:rect l="l" t="t" r="r" b="b"/>
              <a:pathLst>
                <a:path w="8944" h="15799" extrusionOk="0">
                  <a:moveTo>
                    <a:pt x="8832" y="112"/>
                  </a:moveTo>
                  <a:lnTo>
                    <a:pt x="8832" y="15678"/>
                  </a:lnTo>
                  <a:lnTo>
                    <a:pt x="122" y="15678"/>
                  </a:lnTo>
                  <a:lnTo>
                    <a:pt x="122" y="112"/>
                  </a:lnTo>
                  <a:close/>
                  <a:moveTo>
                    <a:pt x="57" y="1"/>
                  </a:moveTo>
                  <a:cubicBezTo>
                    <a:pt x="29" y="1"/>
                    <a:pt x="1" y="19"/>
                    <a:pt x="1" y="56"/>
                  </a:cubicBezTo>
                  <a:lnTo>
                    <a:pt x="1" y="15743"/>
                  </a:lnTo>
                  <a:cubicBezTo>
                    <a:pt x="1" y="15771"/>
                    <a:pt x="29" y="15799"/>
                    <a:pt x="57" y="15799"/>
                  </a:cubicBezTo>
                  <a:lnTo>
                    <a:pt x="8888" y="15799"/>
                  </a:lnTo>
                  <a:cubicBezTo>
                    <a:pt x="8916" y="15799"/>
                    <a:pt x="8944" y="15771"/>
                    <a:pt x="8944" y="15743"/>
                  </a:cubicBezTo>
                  <a:lnTo>
                    <a:pt x="8944" y="56"/>
                  </a:lnTo>
                  <a:cubicBezTo>
                    <a:pt x="8944" y="19"/>
                    <a:pt x="8916" y="1"/>
                    <a:pt x="8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1800075" y="2457075"/>
              <a:ext cx="217575" cy="30175"/>
            </a:xfrm>
            <a:custGeom>
              <a:avLst/>
              <a:gdLst/>
              <a:ahLst/>
              <a:cxnLst/>
              <a:rect l="l" t="t" r="r" b="b"/>
              <a:pathLst>
                <a:path w="8703" h="1207" extrusionOk="0">
                  <a:moveTo>
                    <a:pt x="1" y="1"/>
                  </a:moveTo>
                  <a:lnTo>
                    <a:pt x="1" y="1207"/>
                  </a:lnTo>
                  <a:lnTo>
                    <a:pt x="8702" y="1207"/>
                  </a:lnTo>
                  <a:lnTo>
                    <a:pt x="8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1959625" y="2467050"/>
              <a:ext cx="9775" cy="9775"/>
            </a:xfrm>
            <a:custGeom>
              <a:avLst/>
              <a:gdLst/>
              <a:ahLst/>
              <a:cxnLst/>
              <a:rect l="l" t="t" r="r" b="b"/>
              <a:pathLst>
                <a:path w="391" h="391" extrusionOk="0">
                  <a:moveTo>
                    <a:pt x="196" y="94"/>
                  </a:moveTo>
                  <a:cubicBezTo>
                    <a:pt x="251" y="94"/>
                    <a:pt x="298" y="140"/>
                    <a:pt x="298" y="196"/>
                  </a:cubicBezTo>
                  <a:cubicBezTo>
                    <a:pt x="298" y="261"/>
                    <a:pt x="251" y="307"/>
                    <a:pt x="196" y="307"/>
                  </a:cubicBezTo>
                  <a:cubicBezTo>
                    <a:pt x="131" y="307"/>
                    <a:pt x="84" y="261"/>
                    <a:pt x="84" y="196"/>
                  </a:cubicBezTo>
                  <a:cubicBezTo>
                    <a:pt x="84" y="140"/>
                    <a:pt x="131" y="94"/>
                    <a:pt x="196" y="94"/>
                  </a:cubicBezTo>
                  <a:close/>
                  <a:moveTo>
                    <a:pt x="196" y="1"/>
                  </a:moveTo>
                  <a:cubicBezTo>
                    <a:pt x="84" y="1"/>
                    <a:pt x="1" y="94"/>
                    <a:pt x="1" y="196"/>
                  </a:cubicBezTo>
                  <a:cubicBezTo>
                    <a:pt x="1" y="307"/>
                    <a:pt x="84" y="390"/>
                    <a:pt x="196" y="390"/>
                  </a:cubicBezTo>
                  <a:cubicBezTo>
                    <a:pt x="298" y="390"/>
                    <a:pt x="391" y="307"/>
                    <a:pt x="391" y="196"/>
                  </a:cubicBezTo>
                  <a:cubicBezTo>
                    <a:pt x="391" y="94"/>
                    <a:pt x="298" y="1"/>
                    <a:pt x="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1979125" y="2467050"/>
              <a:ext cx="9750" cy="9775"/>
            </a:xfrm>
            <a:custGeom>
              <a:avLst/>
              <a:gdLst/>
              <a:ahLst/>
              <a:cxnLst/>
              <a:rect l="l" t="t" r="r" b="b"/>
              <a:pathLst>
                <a:path w="390" h="391" extrusionOk="0">
                  <a:moveTo>
                    <a:pt x="195" y="94"/>
                  </a:moveTo>
                  <a:cubicBezTo>
                    <a:pt x="260" y="94"/>
                    <a:pt x="306" y="140"/>
                    <a:pt x="306" y="196"/>
                  </a:cubicBezTo>
                  <a:cubicBezTo>
                    <a:pt x="306" y="261"/>
                    <a:pt x="260" y="307"/>
                    <a:pt x="195" y="307"/>
                  </a:cubicBezTo>
                  <a:cubicBezTo>
                    <a:pt x="139" y="307"/>
                    <a:pt x="93" y="261"/>
                    <a:pt x="93" y="196"/>
                  </a:cubicBezTo>
                  <a:cubicBezTo>
                    <a:pt x="93" y="140"/>
                    <a:pt x="139" y="94"/>
                    <a:pt x="195" y="94"/>
                  </a:cubicBezTo>
                  <a:close/>
                  <a:moveTo>
                    <a:pt x="195" y="1"/>
                  </a:moveTo>
                  <a:cubicBezTo>
                    <a:pt x="93" y="1"/>
                    <a:pt x="0" y="94"/>
                    <a:pt x="0" y="196"/>
                  </a:cubicBezTo>
                  <a:cubicBezTo>
                    <a:pt x="0" y="307"/>
                    <a:pt x="93" y="390"/>
                    <a:pt x="195" y="390"/>
                  </a:cubicBezTo>
                  <a:cubicBezTo>
                    <a:pt x="306" y="390"/>
                    <a:pt x="390" y="307"/>
                    <a:pt x="390" y="196"/>
                  </a:cubicBezTo>
                  <a:cubicBezTo>
                    <a:pt x="390" y="94"/>
                    <a:pt x="306"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1999300" y="2467050"/>
              <a:ext cx="9750" cy="9775"/>
            </a:xfrm>
            <a:custGeom>
              <a:avLst/>
              <a:gdLst/>
              <a:ahLst/>
              <a:cxnLst/>
              <a:rect l="l" t="t" r="r" b="b"/>
              <a:pathLst>
                <a:path w="390" h="391" extrusionOk="0">
                  <a:moveTo>
                    <a:pt x="195" y="94"/>
                  </a:moveTo>
                  <a:cubicBezTo>
                    <a:pt x="251" y="94"/>
                    <a:pt x="297" y="140"/>
                    <a:pt x="297" y="196"/>
                  </a:cubicBezTo>
                  <a:cubicBezTo>
                    <a:pt x="297" y="261"/>
                    <a:pt x="251" y="307"/>
                    <a:pt x="195" y="307"/>
                  </a:cubicBezTo>
                  <a:cubicBezTo>
                    <a:pt x="130" y="307"/>
                    <a:pt x="84" y="261"/>
                    <a:pt x="84" y="196"/>
                  </a:cubicBezTo>
                  <a:cubicBezTo>
                    <a:pt x="84" y="140"/>
                    <a:pt x="130" y="94"/>
                    <a:pt x="195" y="94"/>
                  </a:cubicBezTo>
                  <a:close/>
                  <a:moveTo>
                    <a:pt x="195" y="1"/>
                  </a:moveTo>
                  <a:cubicBezTo>
                    <a:pt x="84" y="1"/>
                    <a:pt x="0" y="94"/>
                    <a:pt x="0" y="196"/>
                  </a:cubicBezTo>
                  <a:cubicBezTo>
                    <a:pt x="0" y="307"/>
                    <a:pt x="84" y="390"/>
                    <a:pt x="195" y="390"/>
                  </a:cubicBezTo>
                  <a:cubicBezTo>
                    <a:pt x="297" y="390"/>
                    <a:pt x="390" y="307"/>
                    <a:pt x="390" y="196"/>
                  </a:cubicBezTo>
                  <a:cubicBezTo>
                    <a:pt x="390" y="94"/>
                    <a:pt x="297"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1833700" y="2530600"/>
              <a:ext cx="69825" cy="3050"/>
            </a:xfrm>
            <a:custGeom>
              <a:avLst/>
              <a:gdLst/>
              <a:ahLst/>
              <a:cxnLst/>
              <a:rect l="l" t="t" r="r" b="b"/>
              <a:pathLst>
                <a:path w="2793" h="122" extrusionOk="0">
                  <a:moveTo>
                    <a:pt x="56" y="1"/>
                  </a:moveTo>
                  <a:cubicBezTo>
                    <a:pt x="19" y="1"/>
                    <a:pt x="1" y="28"/>
                    <a:pt x="1" y="66"/>
                  </a:cubicBezTo>
                  <a:cubicBezTo>
                    <a:pt x="1" y="93"/>
                    <a:pt x="19" y="121"/>
                    <a:pt x="56" y="121"/>
                  </a:cubicBezTo>
                  <a:lnTo>
                    <a:pt x="2737" y="121"/>
                  </a:lnTo>
                  <a:cubicBezTo>
                    <a:pt x="2765" y="121"/>
                    <a:pt x="2793" y="93"/>
                    <a:pt x="2793" y="66"/>
                  </a:cubicBezTo>
                  <a:cubicBezTo>
                    <a:pt x="2793" y="28"/>
                    <a:pt x="2765"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1917425" y="2530600"/>
              <a:ext cx="26925" cy="3050"/>
            </a:xfrm>
            <a:custGeom>
              <a:avLst/>
              <a:gdLst/>
              <a:ahLst/>
              <a:cxnLst/>
              <a:rect l="l" t="t" r="r" b="b"/>
              <a:pathLst>
                <a:path w="1077" h="122" extrusionOk="0">
                  <a:moveTo>
                    <a:pt x="56" y="1"/>
                  </a:moveTo>
                  <a:cubicBezTo>
                    <a:pt x="28" y="1"/>
                    <a:pt x="1" y="28"/>
                    <a:pt x="1" y="66"/>
                  </a:cubicBezTo>
                  <a:cubicBezTo>
                    <a:pt x="1" y="93"/>
                    <a:pt x="28" y="121"/>
                    <a:pt x="56" y="121"/>
                  </a:cubicBezTo>
                  <a:lnTo>
                    <a:pt x="1012" y="121"/>
                  </a:lnTo>
                  <a:cubicBezTo>
                    <a:pt x="1049" y="121"/>
                    <a:pt x="1077" y="93"/>
                    <a:pt x="1077" y="66"/>
                  </a:cubicBezTo>
                  <a:cubicBezTo>
                    <a:pt x="107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1960575" y="253060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1915350" y="2582550"/>
              <a:ext cx="70050" cy="3050"/>
            </a:xfrm>
            <a:custGeom>
              <a:avLst/>
              <a:gdLst/>
              <a:ahLst/>
              <a:cxnLst/>
              <a:rect l="l" t="t" r="r" b="b"/>
              <a:pathLst>
                <a:path w="2802" h="122" extrusionOk="0">
                  <a:moveTo>
                    <a:pt x="65" y="1"/>
                  </a:moveTo>
                  <a:cubicBezTo>
                    <a:pt x="28" y="1"/>
                    <a:pt x="0" y="28"/>
                    <a:pt x="0" y="56"/>
                  </a:cubicBezTo>
                  <a:cubicBezTo>
                    <a:pt x="0" y="93"/>
                    <a:pt x="28" y="121"/>
                    <a:pt x="65" y="121"/>
                  </a:cubicBezTo>
                  <a:lnTo>
                    <a:pt x="2746" y="121"/>
                  </a:lnTo>
                  <a:cubicBezTo>
                    <a:pt x="2774" y="121"/>
                    <a:pt x="2802" y="93"/>
                    <a:pt x="2802" y="56"/>
                  </a:cubicBezTo>
                  <a:cubicBezTo>
                    <a:pt x="2802" y="28"/>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1874750" y="2582550"/>
              <a:ext cx="26700" cy="3050"/>
            </a:xfrm>
            <a:custGeom>
              <a:avLst/>
              <a:gdLst/>
              <a:ahLst/>
              <a:cxnLst/>
              <a:rect l="l" t="t" r="r" b="b"/>
              <a:pathLst>
                <a:path w="1068" h="122" extrusionOk="0">
                  <a:moveTo>
                    <a:pt x="56" y="1"/>
                  </a:moveTo>
                  <a:cubicBezTo>
                    <a:pt x="28" y="1"/>
                    <a:pt x="1" y="28"/>
                    <a:pt x="1" y="56"/>
                  </a:cubicBezTo>
                  <a:cubicBezTo>
                    <a:pt x="1" y="93"/>
                    <a:pt x="28" y="121"/>
                    <a:pt x="56" y="121"/>
                  </a:cubicBezTo>
                  <a:lnTo>
                    <a:pt x="1012" y="121"/>
                  </a:lnTo>
                  <a:cubicBezTo>
                    <a:pt x="1049" y="121"/>
                    <a:pt x="1067" y="93"/>
                    <a:pt x="1067" y="56"/>
                  </a:cubicBezTo>
                  <a:cubicBezTo>
                    <a:pt x="1067" y="28"/>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1833700" y="2582550"/>
              <a:ext cx="24850" cy="3050"/>
            </a:xfrm>
            <a:custGeom>
              <a:avLst/>
              <a:gdLst/>
              <a:ahLst/>
              <a:cxnLst/>
              <a:rect l="l" t="t" r="r" b="b"/>
              <a:pathLst>
                <a:path w="994" h="122" extrusionOk="0">
                  <a:moveTo>
                    <a:pt x="56" y="1"/>
                  </a:moveTo>
                  <a:cubicBezTo>
                    <a:pt x="19" y="1"/>
                    <a:pt x="1" y="28"/>
                    <a:pt x="1" y="56"/>
                  </a:cubicBezTo>
                  <a:cubicBezTo>
                    <a:pt x="1" y="93"/>
                    <a:pt x="19" y="121"/>
                    <a:pt x="56" y="121"/>
                  </a:cubicBezTo>
                  <a:lnTo>
                    <a:pt x="938" y="121"/>
                  </a:lnTo>
                  <a:cubicBezTo>
                    <a:pt x="965" y="121"/>
                    <a:pt x="993" y="93"/>
                    <a:pt x="993" y="56"/>
                  </a:cubicBezTo>
                  <a:cubicBezTo>
                    <a:pt x="993" y="28"/>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1833700" y="2556350"/>
              <a:ext cx="37375" cy="3025"/>
            </a:xfrm>
            <a:custGeom>
              <a:avLst/>
              <a:gdLst/>
              <a:ahLst/>
              <a:cxnLst/>
              <a:rect l="l" t="t" r="r" b="b"/>
              <a:pathLst>
                <a:path w="1495" h="121" extrusionOk="0">
                  <a:moveTo>
                    <a:pt x="56" y="0"/>
                  </a:moveTo>
                  <a:cubicBezTo>
                    <a:pt x="19" y="0"/>
                    <a:pt x="1" y="28"/>
                    <a:pt x="1" y="56"/>
                  </a:cubicBezTo>
                  <a:cubicBezTo>
                    <a:pt x="1" y="93"/>
                    <a:pt x="19" y="121"/>
                    <a:pt x="56" y="121"/>
                  </a:cubicBezTo>
                  <a:lnTo>
                    <a:pt x="1439" y="121"/>
                  </a:lnTo>
                  <a:cubicBezTo>
                    <a:pt x="1466" y="121"/>
                    <a:pt x="1494" y="93"/>
                    <a:pt x="1494" y="56"/>
                  </a:cubicBezTo>
                  <a:cubicBezTo>
                    <a:pt x="1494" y="28"/>
                    <a:pt x="1466" y="0"/>
                    <a:pt x="14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1882650" y="2556350"/>
              <a:ext cx="61700" cy="3025"/>
            </a:xfrm>
            <a:custGeom>
              <a:avLst/>
              <a:gdLst/>
              <a:ahLst/>
              <a:cxnLst/>
              <a:rect l="l" t="t" r="r" b="b"/>
              <a:pathLst>
                <a:path w="2468" h="121" extrusionOk="0">
                  <a:moveTo>
                    <a:pt x="65" y="0"/>
                  </a:moveTo>
                  <a:cubicBezTo>
                    <a:pt x="28" y="0"/>
                    <a:pt x="0" y="28"/>
                    <a:pt x="0" y="56"/>
                  </a:cubicBezTo>
                  <a:cubicBezTo>
                    <a:pt x="0" y="93"/>
                    <a:pt x="28" y="121"/>
                    <a:pt x="65" y="121"/>
                  </a:cubicBezTo>
                  <a:lnTo>
                    <a:pt x="2403" y="121"/>
                  </a:lnTo>
                  <a:cubicBezTo>
                    <a:pt x="2440" y="121"/>
                    <a:pt x="2468" y="93"/>
                    <a:pt x="2468" y="56"/>
                  </a:cubicBezTo>
                  <a:cubicBezTo>
                    <a:pt x="2468" y="28"/>
                    <a:pt x="2440" y="0"/>
                    <a:pt x="2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1960575" y="2556350"/>
              <a:ext cx="24825" cy="3025"/>
            </a:xfrm>
            <a:custGeom>
              <a:avLst/>
              <a:gdLst/>
              <a:ahLst/>
              <a:cxnLst/>
              <a:rect l="l" t="t" r="r" b="b"/>
              <a:pathLst>
                <a:path w="993" h="121" extrusionOk="0">
                  <a:moveTo>
                    <a:pt x="56" y="0"/>
                  </a:moveTo>
                  <a:cubicBezTo>
                    <a:pt x="19" y="0"/>
                    <a:pt x="0" y="28"/>
                    <a:pt x="0" y="56"/>
                  </a:cubicBezTo>
                  <a:cubicBezTo>
                    <a:pt x="0" y="93"/>
                    <a:pt x="19" y="121"/>
                    <a:pt x="56" y="121"/>
                  </a:cubicBezTo>
                  <a:lnTo>
                    <a:pt x="937" y="121"/>
                  </a:lnTo>
                  <a:cubicBezTo>
                    <a:pt x="965" y="121"/>
                    <a:pt x="993" y="93"/>
                    <a:pt x="993" y="56"/>
                  </a:cubicBezTo>
                  <a:cubicBezTo>
                    <a:pt x="993" y="28"/>
                    <a:pt x="965" y="0"/>
                    <a:pt x="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1833700" y="2605750"/>
              <a:ext cx="69825" cy="2800"/>
            </a:xfrm>
            <a:custGeom>
              <a:avLst/>
              <a:gdLst/>
              <a:ahLst/>
              <a:cxnLst/>
              <a:rect l="l" t="t" r="r" b="b"/>
              <a:pathLst>
                <a:path w="2793" h="112" extrusionOk="0">
                  <a:moveTo>
                    <a:pt x="56" y="0"/>
                  </a:moveTo>
                  <a:cubicBezTo>
                    <a:pt x="19" y="0"/>
                    <a:pt x="1" y="19"/>
                    <a:pt x="1" y="56"/>
                  </a:cubicBezTo>
                  <a:cubicBezTo>
                    <a:pt x="1" y="84"/>
                    <a:pt x="19" y="112"/>
                    <a:pt x="56" y="112"/>
                  </a:cubicBezTo>
                  <a:lnTo>
                    <a:pt x="2737" y="112"/>
                  </a:lnTo>
                  <a:cubicBezTo>
                    <a:pt x="2765" y="112"/>
                    <a:pt x="2793" y="84"/>
                    <a:pt x="2793" y="56"/>
                  </a:cubicBezTo>
                  <a:cubicBezTo>
                    <a:pt x="2793" y="19"/>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1917425" y="2605750"/>
              <a:ext cx="26925" cy="2800"/>
            </a:xfrm>
            <a:custGeom>
              <a:avLst/>
              <a:gdLst/>
              <a:ahLst/>
              <a:cxnLst/>
              <a:rect l="l" t="t" r="r" b="b"/>
              <a:pathLst>
                <a:path w="1077" h="112" extrusionOk="0">
                  <a:moveTo>
                    <a:pt x="56" y="0"/>
                  </a:moveTo>
                  <a:cubicBezTo>
                    <a:pt x="28" y="0"/>
                    <a:pt x="1" y="19"/>
                    <a:pt x="1" y="56"/>
                  </a:cubicBezTo>
                  <a:cubicBezTo>
                    <a:pt x="1" y="84"/>
                    <a:pt x="28" y="112"/>
                    <a:pt x="56" y="112"/>
                  </a:cubicBezTo>
                  <a:lnTo>
                    <a:pt x="1012" y="112"/>
                  </a:lnTo>
                  <a:cubicBezTo>
                    <a:pt x="1049" y="112"/>
                    <a:pt x="1077" y="84"/>
                    <a:pt x="1077" y="56"/>
                  </a:cubicBezTo>
                  <a:cubicBezTo>
                    <a:pt x="1077" y="19"/>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1833700" y="2688775"/>
              <a:ext cx="69825" cy="3025"/>
            </a:xfrm>
            <a:custGeom>
              <a:avLst/>
              <a:gdLst/>
              <a:ahLst/>
              <a:cxnLst/>
              <a:rect l="l" t="t" r="r" b="b"/>
              <a:pathLst>
                <a:path w="2793" h="121" extrusionOk="0">
                  <a:moveTo>
                    <a:pt x="56" y="0"/>
                  </a:moveTo>
                  <a:cubicBezTo>
                    <a:pt x="19" y="0"/>
                    <a:pt x="1" y="28"/>
                    <a:pt x="1" y="56"/>
                  </a:cubicBezTo>
                  <a:cubicBezTo>
                    <a:pt x="1" y="93"/>
                    <a:pt x="19" y="121"/>
                    <a:pt x="56" y="121"/>
                  </a:cubicBezTo>
                  <a:lnTo>
                    <a:pt x="2737" y="121"/>
                  </a:lnTo>
                  <a:cubicBezTo>
                    <a:pt x="2765" y="121"/>
                    <a:pt x="2793" y="93"/>
                    <a:pt x="2793" y="56"/>
                  </a:cubicBezTo>
                  <a:cubicBezTo>
                    <a:pt x="2793" y="28"/>
                    <a:pt x="2765"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1917425" y="2688775"/>
              <a:ext cx="26925" cy="3025"/>
            </a:xfrm>
            <a:custGeom>
              <a:avLst/>
              <a:gdLst/>
              <a:ahLst/>
              <a:cxnLst/>
              <a:rect l="l" t="t" r="r" b="b"/>
              <a:pathLst>
                <a:path w="1077" h="121" extrusionOk="0">
                  <a:moveTo>
                    <a:pt x="56" y="0"/>
                  </a:moveTo>
                  <a:cubicBezTo>
                    <a:pt x="28" y="0"/>
                    <a:pt x="1" y="28"/>
                    <a:pt x="1" y="56"/>
                  </a:cubicBezTo>
                  <a:cubicBezTo>
                    <a:pt x="1" y="93"/>
                    <a:pt x="28" y="121"/>
                    <a:pt x="56" y="121"/>
                  </a:cubicBezTo>
                  <a:lnTo>
                    <a:pt x="1012" y="121"/>
                  </a:lnTo>
                  <a:cubicBezTo>
                    <a:pt x="1049" y="121"/>
                    <a:pt x="1077" y="93"/>
                    <a:pt x="1077" y="56"/>
                  </a:cubicBezTo>
                  <a:cubicBezTo>
                    <a:pt x="1077" y="28"/>
                    <a:pt x="1049" y="0"/>
                    <a:pt x="10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1960575" y="2605750"/>
              <a:ext cx="24825" cy="2800"/>
            </a:xfrm>
            <a:custGeom>
              <a:avLst/>
              <a:gdLst/>
              <a:ahLst/>
              <a:cxnLst/>
              <a:rect l="l" t="t" r="r" b="b"/>
              <a:pathLst>
                <a:path w="993" h="112" extrusionOk="0">
                  <a:moveTo>
                    <a:pt x="56" y="0"/>
                  </a:moveTo>
                  <a:cubicBezTo>
                    <a:pt x="19" y="0"/>
                    <a:pt x="0" y="19"/>
                    <a:pt x="0" y="56"/>
                  </a:cubicBezTo>
                  <a:cubicBezTo>
                    <a:pt x="0" y="84"/>
                    <a:pt x="19" y="112"/>
                    <a:pt x="56" y="112"/>
                  </a:cubicBezTo>
                  <a:lnTo>
                    <a:pt x="937" y="112"/>
                  </a:lnTo>
                  <a:cubicBezTo>
                    <a:pt x="965" y="112"/>
                    <a:pt x="993" y="84"/>
                    <a:pt x="993" y="56"/>
                  </a:cubicBezTo>
                  <a:cubicBezTo>
                    <a:pt x="993" y="19"/>
                    <a:pt x="965" y="0"/>
                    <a:pt x="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1915350" y="2657450"/>
              <a:ext cx="70050" cy="3050"/>
            </a:xfrm>
            <a:custGeom>
              <a:avLst/>
              <a:gdLst/>
              <a:ahLst/>
              <a:cxnLst/>
              <a:rect l="l" t="t" r="r" b="b"/>
              <a:pathLst>
                <a:path w="2802" h="122" extrusionOk="0">
                  <a:moveTo>
                    <a:pt x="65" y="1"/>
                  </a:moveTo>
                  <a:cubicBezTo>
                    <a:pt x="28" y="1"/>
                    <a:pt x="0" y="29"/>
                    <a:pt x="0" y="66"/>
                  </a:cubicBezTo>
                  <a:cubicBezTo>
                    <a:pt x="0" y="94"/>
                    <a:pt x="28" y="121"/>
                    <a:pt x="65" y="121"/>
                  </a:cubicBezTo>
                  <a:lnTo>
                    <a:pt x="2746" y="121"/>
                  </a:lnTo>
                  <a:cubicBezTo>
                    <a:pt x="2774" y="121"/>
                    <a:pt x="2802" y="94"/>
                    <a:pt x="2802" y="66"/>
                  </a:cubicBezTo>
                  <a:cubicBezTo>
                    <a:pt x="2802" y="29"/>
                    <a:pt x="2774" y="1"/>
                    <a:pt x="2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1874750" y="2657450"/>
              <a:ext cx="26700" cy="3050"/>
            </a:xfrm>
            <a:custGeom>
              <a:avLst/>
              <a:gdLst/>
              <a:ahLst/>
              <a:cxnLst/>
              <a:rect l="l" t="t" r="r" b="b"/>
              <a:pathLst>
                <a:path w="1068" h="122" extrusionOk="0">
                  <a:moveTo>
                    <a:pt x="56" y="1"/>
                  </a:moveTo>
                  <a:cubicBezTo>
                    <a:pt x="28" y="1"/>
                    <a:pt x="1" y="29"/>
                    <a:pt x="1" y="66"/>
                  </a:cubicBezTo>
                  <a:cubicBezTo>
                    <a:pt x="1" y="94"/>
                    <a:pt x="28" y="121"/>
                    <a:pt x="56" y="121"/>
                  </a:cubicBezTo>
                  <a:lnTo>
                    <a:pt x="1012" y="121"/>
                  </a:lnTo>
                  <a:cubicBezTo>
                    <a:pt x="1049" y="121"/>
                    <a:pt x="1067" y="94"/>
                    <a:pt x="1067" y="66"/>
                  </a:cubicBezTo>
                  <a:cubicBezTo>
                    <a:pt x="1067" y="29"/>
                    <a:pt x="1049" y="1"/>
                    <a:pt x="1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1833700" y="2657450"/>
              <a:ext cx="24850" cy="3050"/>
            </a:xfrm>
            <a:custGeom>
              <a:avLst/>
              <a:gdLst/>
              <a:ahLst/>
              <a:cxnLst/>
              <a:rect l="l" t="t" r="r" b="b"/>
              <a:pathLst>
                <a:path w="994" h="122" extrusionOk="0">
                  <a:moveTo>
                    <a:pt x="56" y="1"/>
                  </a:moveTo>
                  <a:cubicBezTo>
                    <a:pt x="19" y="1"/>
                    <a:pt x="1" y="29"/>
                    <a:pt x="1" y="66"/>
                  </a:cubicBezTo>
                  <a:cubicBezTo>
                    <a:pt x="1" y="94"/>
                    <a:pt x="19" y="121"/>
                    <a:pt x="56" y="121"/>
                  </a:cubicBezTo>
                  <a:lnTo>
                    <a:pt x="938" y="121"/>
                  </a:lnTo>
                  <a:cubicBezTo>
                    <a:pt x="965" y="121"/>
                    <a:pt x="993" y="94"/>
                    <a:pt x="993" y="66"/>
                  </a:cubicBezTo>
                  <a:cubicBezTo>
                    <a:pt x="993" y="29"/>
                    <a:pt x="965" y="1"/>
                    <a:pt x="9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1874750" y="2716825"/>
              <a:ext cx="26700" cy="3050"/>
            </a:xfrm>
            <a:custGeom>
              <a:avLst/>
              <a:gdLst/>
              <a:ahLst/>
              <a:cxnLst/>
              <a:rect l="l" t="t" r="r" b="b"/>
              <a:pathLst>
                <a:path w="1068" h="122" extrusionOk="0">
                  <a:moveTo>
                    <a:pt x="56" y="1"/>
                  </a:moveTo>
                  <a:cubicBezTo>
                    <a:pt x="28" y="1"/>
                    <a:pt x="1" y="29"/>
                    <a:pt x="1" y="66"/>
                  </a:cubicBezTo>
                  <a:cubicBezTo>
                    <a:pt x="1" y="93"/>
                    <a:pt x="28" y="121"/>
                    <a:pt x="56" y="121"/>
                  </a:cubicBezTo>
                  <a:lnTo>
                    <a:pt x="1012" y="121"/>
                  </a:lnTo>
                  <a:cubicBezTo>
                    <a:pt x="1049" y="121"/>
                    <a:pt x="1067" y="93"/>
                    <a:pt x="1067" y="66"/>
                  </a:cubicBezTo>
                  <a:cubicBezTo>
                    <a:pt x="1067" y="29"/>
                    <a:pt x="1049" y="1"/>
                    <a:pt x="1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1833700" y="2716825"/>
              <a:ext cx="24850" cy="3050"/>
            </a:xfrm>
            <a:custGeom>
              <a:avLst/>
              <a:gdLst/>
              <a:ahLst/>
              <a:cxnLst/>
              <a:rect l="l" t="t" r="r" b="b"/>
              <a:pathLst>
                <a:path w="994" h="122" extrusionOk="0">
                  <a:moveTo>
                    <a:pt x="56" y="1"/>
                  </a:moveTo>
                  <a:cubicBezTo>
                    <a:pt x="19" y="1"/>
                    <a:pt x="1" y="29"/>
                    <a:pt x="1" y="66"/>
                  </a:cubicBezTo>
                  <a:cubicBezTo>
                    <a:pt x="1" y="93"/>
                    <a:pt x="19" y="121"/>
                    <a:pt x="56" y="121"/>
                  </a:cubicBezTo>
                  <a:lnTo>
                    <a:pt x="938" y="121"/>
                  </a:lnTo>
                  <a:cubicBezTo>
                    <a:pt x="965" y="121"/>
                    <a:pt x="993" y="93"/>
                    <a:pt x="993" y="66"/>
                  </a:cubicBezTo>
                  <a:cubicBezTo>
                    <a:pt x="993" y="29"/>
                    <a:pt x="965" y="1"/>
                    <a:pt x="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1833700" y="2631250"/>
              <a:ext cx="37375" cy="3050"/>
            </a:xfrm>
            <a:custGeom>
              <a:avLst/>
              <a:gdLst/>
              <a:ahLst/>
              <a:cxnLst/>
              <a:rect l="l" t="t" r="r" b="b"/>
              <a:pathLst>
                <a:path w="1495" h="122" extrusionOk="0">
                  <a:moveTo>
                    <a:pt x="56" y="1"/>
                  </a:moveTo>
                  <a:cubicBezTo>
                    <a:pt x="19" y="1"/>
                    <a:pt x="1" y="28"/>
                    <a:pt x="1" y="66"/>
                  </a:cubicBezTo>
                  <a:cubicBezTo>
                    <a:pt x="1" y="93"/>
                    <a:pt x="19" y="121"/>
                    <a:pt x="56" y="121"/>
                  </a:cubicBezTo>
                  <a:lnTo>
                    <a:pt x="1439" y="121"/>
                  </a:lnTo>
                  <a:cubicBezTo>
                    <a:pt x="1466" y="121"/>
                    <a:pt x="1494" y="93"/>
                    <a:pt x="1494" y="66"/>
                  </a:cubicBezTo>
                  <a:cubicBezTo>
                    <a:pt x="1494" y="28"/>
                    <a:pt x="1466" y="1"/>
                    <a:pt x="14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1882650" y="2631250"/>
              <a:ext cx="61700" cy="3050"/>
            </a:xfrm>
            <a:custGeom>
              <a:avLst/>
              <a:gdLst/>
              <a:ahLst/>
              <a:cxnLst/>
              <a:rect l="l" t="t" r="r" b="b"/>
              <a:pathLst>
                <a:path w="2468" h="122" extrusionOk="0">
                  <a:moveTo>
                    <a:pt x="65" y="1"/>
                  </a:moveTo>
                  <a:cubicBezTo>
                    <a:pt x="28" y="1"/>
                    <a:pt x="0" y="28"/>
                    <a:pt x="0" y="66"/>
                  </a:cubicBezTo>
                  <a:cubicBezTo>
                    <a:pt x="0" y="93"/>
                    <a:pt x="28" y="121"/>
                    <a:pt x="65" y="121"/>
                  </a:cubicBezTo>
                  <a:lnTo>
                    <a:pt x="2403" y="121"/>
                  </a:lnTo>
                  <a:cubicBezTo>
                    <a:pt x="2440" y="121"/>
                    <a:pt x="2468" y="93"/>
                    <a:pt x="2468" y="66"/>
                  </a:cubicBezTo>
                  <a:cubicBezTo>
                    <a:pt x="2468" y="28"/>
                    <a:pt x="2440" y="1"/>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1960575" y="2631250"/>
              <a:ext cx="24825" cy="3050"/>
            </a:xfrm>
            <a:custGeom>
              <a:avLst/>
              <a:gdLst/>
              <a:ahLst/>
              <a:cxnLst/>
              <a:rect l="l" t="t" r="r" b="b"/>
              <a:pathLst>
                <a:path w="993" h="122" extrusionOk="0">
                  <a:moveTo>
                    <a:pt x="56" y="1"/>
                  </a:moveTo>
                  <a:cubicBezTo>
                    <a:pt x="19" y="1"/>
                    <a:pt x="0" y="28"/>
                    <a:pt x="0" y="66"/>
                  </a:cubicBezTo>
                  <a:cubicBezTo>
                    <a:pt x="0" y="93"/>
                    <a:pt x="19" y="121"/>
                    <a:pt x="56" y="121"/>
                  </a:cubicBezTo>
                  <a:lnTo>
                    <a:pt x="937" y="121"/>
                  </a:lnTo>
                  <a:cubicBezTo>
                    <a:pt x="965" y="121"/>
                    <a:pt x="993" y="93"/>
                    <a:pt x="993" y="66"/>
                  </a:cubicBezTo>
                  <a:cubicBezTo>
                    <a:pt x="993" y="28"/>
                    <a:pt x="965"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1833250" y="2744425"/>
              <a:ext cx="61475" cy="3050"/>
            </a:xfrm>
            <a:custGeom>
              <a:avLst/>
              <a:gdLst/>
              <a:ahLst/>
              <a:cxnLst/>
              <a:rect l="l" t="t" r="r" b="b"/>
              <a:pathLst>
                <a:path w="2459" h="122" extrusionOk="0">
                  <a:moveTo>
                    <a:pt x="56" y="1"/>
                  </a:moveTo>
                  <a:cubicBezTo>
                    <a:pt x="19" y="1"/>
                    <a:pt x="0" y="28"/>
                    <a:pt x="0" y="66"/>
                  </a:cubicBezTo>
                  <a:cubicBezTo>
                    <a:pt x="0" y="93"/>
                    <a:pt x="19" y="121"/>
                    <a:pt x="56" y="121"/>
                  </a:cubicBezTo>
                  <a:lnTo>
                    <a:pt x="2393" y="121"/>
                  </a:lnTo>
                  <a:cubicBezTo>
                    <a:pt x="2431" y="121"/>
                    <a:pt x="2458" y="93"/>
                    <a:pt x="2458" y="66"/>
                  </a:cubicBezTo>
                  <a:cubicBezTo>
                    <a:pt x="2458" y="28"/>
                    <a:pt x="2431" y="1"/>
                    <a:pt x="2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1833250" y="2770400"/>
              <a:ext cx="24825" cy="2800"/>
            </a:xfrm>
            <a:custGeom>
              <a:avLst/>
              <a:gdLst/>
              <a:ahLst/>
              <a:cxnLst/>
              <a:rect l="l" t="t" r="r" b="b"/>
              <a:pathLst>
                <a:path w="993" h="112" extrusionOk="0">
                  <a:moveTo>
                    <a:pt x="56" y="1"/>
                  </a:moveTo>
                  <a:cubicBezTo>
                    <a:pt x="28" y="1"/>
                    <a:pt x="0" y="28"/>
                    <a:pt x="0" y="56"/>
                  </a:cubicBezTo>
                  <a:cubicBezTo>
                    <a:pt x="0" y="93"/>
                    <a:pt x="28" y="112"/>
                    <a:pt x="56" y="112"/>
                  </a:cubicBezTo>
                  <a:lnTo>
                    <a:pt x="937" y="112"/>
                  </a:lnTo>
                  <a:cubicBezTo>
                    <a:pt x="974" y="112"/>
                    <a:pt x="993" y="93"/>
                    <a:pt x="993" y="56"/>
                  </a:cubicBezTo>
                  <a:cubicBezTo>
                    <a:pt x="993" y="28"/>
                    <a:pt x="974" y="1"/>
                    <a:pt x="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1630775" y="2920000"/>
              <a:ext cx="550375" cy="380600"/>
            </a:xfrm>
            <a:custGeom>
              <a:avLst/>
              <a:gdLst/>
              <a:ahLst/>
              <a:cxnLst/>
              <a:rect l="l" t="t" r="r" b="b"/>
              <a:pathLst>
                <a:path w="22015" h="15224" extrusionOk="0">
                  <a:moveTo>
                    <a:pt x="576" y="0"/>
                  </a:moveTo>
                  <a:cubicBezTo>
                    <a:pt x="260" y="0"/>
                    <a:pt x="1" y="260"/>
                    <a:pt x="1" y="575"/>
                  </a:cubicBezTo>
                  <a:lnTo>
                    <a:pt x="1" y="15019"/>
                  </a:lnTo>
                  <a:cubicBezTo>
                    <a:pt x="1" y="15130"/>
                    <a:pt x="93" y="15223"/>
                    <a:pt x="205" y="15223"/>
                  </a:cubicBezTo>
                  <a:lnTo>
                    <a:pt x="21810" y="15223"/>
                  </a:lnTo>
                  <a:cubicBezTo>
                    <a:pt x="21921" y="15223"/>
                    <a:pt x="22014" y="15130"/>
                    <a:pt x="22014" y="15019"/>
                  </a:cubicBezTo>
                  <a:lnTo>
                    <a:pt x="22014" y="575"/>
                  </a:lnTo>
                  <a:cubicBezTo>
                    <a:pt x="22014" y="260"/>
                    <a:pt x="21754" y="0"/>
                    <a:pt x="21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1629375" y="2918600"/>
              <a:ext cx="553150" cy="383375"/>
            </a:xfrm>
            <a:custGeom>
              <a:avLst/>
              <a:gdLst/>
              <a:ahLst/>
              <a:cxnLst/>
              <a:rect l="l" t="t" r="r" b="b"/>
              <a:pathLst>
                <a:path w="22126" h="15335" extrusionOk="0">
                  <a:moveTo>
                    <a:pt x="21495" y="121"/>
                  </a:moveTo>
                  <a:cubicBezTo>
                    <a:pt x="21773" y="121"/>
                    <a:pt x="22005" y="344"/>
                    <a:pt x="22005" y="631"/>
                  </a:cubicBezTo>
                  <a:lnTo>
                    <a:pt x="22005" y="15075"/>
                  </a:lnTo>
                  <a:cubicBezTo>
                    <a:pt x="22005" y="15149"/>
                    <a:pt x="21940" y="15214"/>
                    <a:pt x="21866" y="15214"/>
                  </a:cubicBezTo>
                  <a:lnTo>
                    <a:pt x="251" y="15214"/>
                  </a:lnTo>
                  <a:cubicBezTo>
                    <a:pt x="177" y="15214"/>
                    <a:pt x="112" y="15149"/>
                    <a:pt x="112" y="15075"/>
                  </a:cubicBezTo>
                  <a:lnTo>
                    <a:pt x="112" y="631"/>
                  </a:lnTo>
                  <a:cubicBezTo>
                    <a:pt x="112" y="344"/>
                    <a:pt x="344" y="121"/>
                    <a:pt x="632" y="121"/>
                  </a:cubicBezTo>
                  <a:close/>
                  <a:moveTo>
                    <a:pt x="632" y="0"/>
                  </a:moveTo>
                  <a:cubicBezTo>
                    <a:pt x="279" y="0"/>
                    <a:pt x="1" y="288"/>
                    <a:pt x="1" y="631"/>
                  </a:cubicBezTo>
                  <a:lnTo>
                    <a:pt x="1" y="15075"/>
                  </a:lnTo>
                  <a:cubicBezTo>
                    <a:pt x="1" y="15214"/>
                    <a:pt x="112" y="15335"/>
                    <a:pt x="261" y="15335"/>
                  </a:cubicBezTo>
                  <a:lnTo>
                    <a:pt x="21866" y="15335"/>
                  </a:lnTo>
                  <a:cubicBezTo>
                    <a:pt x="22005" y="15335"/>
                    <a:pt x="22126" y="15214"/>
                    <a:pt x="22126" y="15075"/>
                  </a:cubicBezTo>
                  <a:lnTo>
                    <a:pt x="22126" y="631"/>
                  </a:lnTo>
                  <a:cubicBezTo>
                    <a:pt x="22126" y="288"/>
                    <a:pt x="21838" y="0"/>
                    <a:pt x="214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1670900" y="2956625"/>
              <a:ext cx="469875" cy="307325"/>
            </a:xfrm>
            <a:custGeom>
              <a:avLst/>
              <a:gdLst/>
              <a:ahLst/>
              <a:cxnLst/>
              <a:rect l="l" t="t" r="r" b="b"/>
              <a:pathLst>
                <a:path w="18795" h="12293" extrusionOk="0">
                  <a:moveTo>
                    <a:pt x="0" y="1"/>
                  </a:moveTo>
                  <a:lnTo>
                    <a:pt x="0" y="12292"/>
                  </a:lnTo>
                  <a:lnTo>
                    <a:pt x="18795" y="12292"/>
                  </a:lnTo>
                  <a:lnTo>
                    <a:pt x="187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1669500" y="2955000"/>
              <a:ext cx="472675" cy="310325"/>
            </a:xfrm>
            <a:custGeom>
              <a:avLst/>
              <a:gdLst/>
              <a:ahLst/>
              <a:cxnLst/>
              <a:rect l="l" t="t" r="r" b="b"/>
              <a:pathLst>
                <a:path w="18907" h="12413" extrusionOk="0">
                  <a:moveTo>
                    <a:pt x="18795" y="121"/>
                  </a:moveTo>
                  <a:lnTo>
                    <a:pt x="18795" y="12302"/>
                  </a:lnTo>
                  <a:lnTo>
                    <a:pt x="121" y="12302"/>
                  </a:lnTo>
                  <a:lnTo>
                    <a:pt x="121" y="121"/>
                  </a:lnTo>
                  <a:close/>
                  <a:moveTo>
                    <a:pt x="56" y="1"/>
                  </a:moveTo>
                  <a:cubicBezTo>
                    <a:pt x="29" y="1"/>
                    <a:pt x="1" y="29"/>
                    <a:pt x="1" y="66"/>
                  </a:cubicBezTo>
                  <a:lnTo>
                    <a:pt x="1" y="12357"/>
                  </a:lnTo>
                  <a:cubicBezTo>
                    <a:pt x="1" y="12394"/>
                    <a:pt x="29" y="12413"/>
                    <a:pt x="56" y="12413"/>
                  </a:cubicBezTo>
                  <a:lnTo>
                    <a:pt x="18851" y="12413"/>
                  </a:lnTo>
                  <a:cubicBezTo>
                    <a:pt x="18888" y="12413"/>
                    <a:pt x="18907" y="12394"/>
                    <a:pt x="18907" y="12357"/>
                  </a:cubicBezTo>
                  <a:lnTo>
                    <a:pt x="18907" y="66"/>
                  </a:lnTo>
                  <a:cubicBezTo>
                    <a:pt x="18907" y="29"/>
                    <a:pt x="18879" y="1"/>
                    <a:pt x="18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1900275" y="2932975"/>
              <a:ext cx="11375" cy="11400"/>
            </a:xfrm>
            <a:custGeom>
              <a:avLst/>
              <a:gdLst/>
              <a:ahLst/>
              <a:cxnLst/>
              <a:rect l="l" t="t" r="r" b="b"/>
              <a:pathLst>
                <a:path w="455" h="456" extrusionOk="0">
                  <a:moveTo>
                    <a:pt x="223" y="121"/>
                  </a:moveTo>
                  <a:cubicBezTo>
                    <a:pt x="288" y="121"/>
                    <a:pt x="334" y="168"/>
                    <a:pt x="334" y="232"/>
                  </a:cubicBezTo>
                  <a:cubicBezTo>
                    <a:pt x="334" y="288"/>
                    <a:pt x="288" y="344"/>
                    <a:pt x="223" y="344"/>
                  </a:cubicBezTo>
                  <a:cubicBezTo>
                    <a:pt x="167" y="344"/>
                    <a:pt x="111" y="288"/>
                    <a:pt x="111" y="232"/>
                  </a:cubicBezTo>
                  <a:cubicBezTo>
                    <a:pt x="111" y="168"/>
                    <a:pt x="167" y="121"/>
                    <a:pt x="223" y="121"/>
                  </a:cubicBezTo>
                  <a:close/>
                  <a:moveTo>
                    <a:pt x="223" y="1"/>
                  </a:moveTo>
                  <a:cubicBezTo>
                    <a:pt x="102" y="1"/>
                    <a:pt x="0" y="103"/>
                    <a:pt x="0" y="232"/>
                  </a:cubicBezTo>
                  <a:cubicBezTo>
                    <a:pt x="0" y="353"/>
                    <a:pt x="102" y="455"/>
                    <a:pt x="223" y="455"/>
                  </a:cubicBezTo>
                  <a:cubicBezTo>
                    <a:pt x="353" y="455"/>
                    <a:pt x="455" y="353"/>
                    <a:pt x="455" y="232"/>
                  </a:cubicBezTo>
                  <a:cubicBezTo>
                    <a:pt x="455" y="103"/>
                    <a:pt x="353"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1540800" y="3297550"/>
              <a:ext cx="730325" cy="49200"/>
            </a:xfrm>
            <a:custGeom>
              <a:avLst/>
              <a:gdLst/>
              <a:ahLst/>
              <a:cxnLst/>
              <a:rect l="l" t="t" r="r" b="b"/>
              <a:pathLst>
                <a:path w="29213" h="1968" extrusionOk="0">
                  <a:moveTo>
                    <a:pt x="0" y="0"/>
                  </a:moveTo>
                  <a:lnTo>
                    <a:pt x="0" y="1206"/>
                  </a:lnTo>
                  <a:cubicBezTo>
                    <a:pt x="0" y="1624"/>
                    <a:pt x="343" y="1967"/>
                    <a:pt x="761" y="1967"/>
                  </a:cubicBezTo>
                  <a:lnTo>
                    <a:pt x="28443" y="1967"/>
                  </a:lnTo>
                  <a:cubicBezTo>
                    <a:pt x="28869" y="1967"/>
                    <a:pt x="29213" y="1624"/>
                    <a:pt x="29213" y="1206"/>
                  </a:cubicBezTo>
                  <a:lnTo>
                    <a:pt x="292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1539175" y="3296150"/>
              <a:ext cx="733350" cy="52225"/>
            </a:xfrm>
            <a:custGeom>
              <a:avLst/>
              <a:gdLst/>
              <a:ahLst/>
              <a:cxnLst/>
              <a:rect l="l" t="t" r="r" b="b"/>
              <a:pathLst>
                <a:path w="29334" h="2089" extrusionOk="0">
                  <a:moveTo>
                    <a:pt x="29222" y="112"/>
                  </a:moveTo>
                  <a:lnTo>
                    <a:pt x="29222" y="1262"/>
                  </a:lnTo>
                  <a:cubicBezTo>
                    <a:pt x="29222" y="1652"/>
                    <a:pt x="28897" y="1967"/>
                    <a:pt x="28508" y="1967"/>
                  </a:cubicBezTo>
                  <a:lnTo>
                    <a:pt x="826" y="1967"/>
                  </a:lnTo>
                  <a:cubicBezTo>
                    <a:pt x="436" y="1967"/>
                    <a:pt x="121" y="1652"/>
                    <a:pt x="121" y="1262"/>
                  </a:cubicBezTo>
                  <a:lnTo>
                    <a:pt x="121" y="112"/>
                  </a:lnTo>
                  <a:close/>
                  <a:moveTo>
                    <a:pt x="65" y="1"/>
                  </a:moveTo>
                  <a:cubicBezTo>
                    <a:pt x="28" y="1"/>
                    <a:pt x="0" y="29"/>
                    <a:pt x="0" y="56"/>
                  </a:cubicBezTo>
                  <a:lnTo>
                    <a:pt x="0" y="1262"/>
                  </a:lnTo>
                  <a:cubicBezTo>
                    <a:pt x="0" y="1717"/>
                    <a:pt x="371" y="2088"/>
                    <a:pt x="826" y="2088"/>
                  </a:cubicBezTo>
                  <a:lnTo>
                    <a:pt x="28508" y="2088"/>
                  </a:lnTo>
                  <a:cubicBezTo>
                    <a:pt x="28962" y="2088"/>
                    <a:pt x="29333" y="1717"/>
                    <a:pt x="29333" y="1262"/>
                  </a:cubicBezTo>
                  <a:lnTo>
                    <a:pt x="29333" y="56"/>
                  </a:lnTo>
                  <a:cubicBezTo>
                    <a:pt x="29333" y="29"/>
                    <a:pt x="29305" y="1"/>
                    <a:pt x="29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1546350" y="3333725"/>
              <a:ext cx="719200" cy="3050"/>
            </a:xfrm>
            <a:custGeom>
              <a:avLst/>
              <a:gdLst/>
              <a:ahLst/>
              <a:cxnLst/>
              <a:rect l="l" t="t" r="r" b="b"/>
              <a:pathLst>
                <a:path w="28768" h="122" extrusionOk="0">
                  <a:moveTo>
                    <a:pt x="56" y="1"/>
                  </a:moveTo>
                  <a:cubicBezTo>
                    <a:pt x="19" y="1"/>
                    <a:pt x="1" y="28"/>
                    <a:pt x="1" y="66"/>
                  </a:cubicBezTo>
                  <a:cubicBezTo>
                    <a:pt x="1" y="93"/>
                    <a:pt x="19" y="121"/>
                    <a:pt x="56" y="121"/>
                  </a:cubicBezTo>
                  <a:lnTo>
                    <a:pt x="28712" y="121"/>
                  </a:lnTo>
                  <a:cubicBezTo>
                    <a:pt x="28740" y="121"/>
                    <a:pt x="28768" y="93"/>
                    <a:pt x="28768" y="66"/>
                  </a:cubicBezTo>
                  <a:cubicBezTo>
                    <a:pt x="28768" y="28"/>
                    <a:pt x="28740" y="1"/>
                    <a:pt x="28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1836250" y="3300575"/>
              <a:ext cx="139400" cy="15550"/>
            </a:xfrm>
            <a:custGeom>
              <a:avLst/>
              <a:gdLst/>
              <a:ahLst/>
              <a:cxnLst/>
              <a:rect l="l" t="t" r="r" b="b"/>
              <a:pathLst>
                <a:path w="5576" h="622" extrusionOk="0">
                  <a:moveTo>
                    <a:pt x="1" y="0"/>
                  </a:moveTo>
                  <a:lnTo>
                    <a:pt x="1" y="622"/>
                  </a:lnTo>
                  <a:lnTo>
                    <a:pt x="5576" y="622"/>
                  </a:lnTo>
                  <a:lnTo>
                    <a:pt x="55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1834875" y="3299175"/>
              <a:ext cx="142175" cy="18350"/>
            </a:xfrm>
            <a:custGeom>
              <a:avLst/>
              <a:gdLst/>
              <a:ahLst/>
              <a:cxnLst/>
              <a:rect l="l" t="t" r="r" b="b"/>
              <a:pathLst>
                <a:path w="5687" h="734" extrusionOk="0">
                  <a:moveTo>
                    <a:pt x="5566" y="121"/>
                  </a:moveTo>
                  <a:lnTo>
                    <a:pt x="5566" y="613"/>
                  </a:lnTo>
                  <a:lnTo>
                    <a:pt x="111" y="613"/>
                  </a:lnTo>
                  <a:lnTo>
                    <a:pt x="111" y="121"/>
                  </a:lnTo>
                  <a:close/>
                  <a:moveTo>
                    <a:pt x="56" y="0"/>
                  </a:moveTo>
                  <a:cubicBezTo>
                    <a:pt x="19" y="0"/>
                    <a:pt x="0" y="28"/>
                    <a:pt x="0" y="56"/>
                  </a:cubicBezTo>
                  <a:lnTo>
                    <a:pt x="0" y="678"/>
                  </a:lnTo>
                  <a:cubicBezTo>
                    <a:pt x="0" y="705"/>
                    <a:pt x="19" y="733"/>
                    <a:pt x="56" y="733"/>
                  </a:cubicBezTo>
                  <a:lnTo>
                    <a:pt x="5631" y="733"/>
                  </a:lnTo>
                  <a:cubicBezTo>
                    <a:pt x="5659" y="733"/>
                    <a:pt x="5687" y="705"/>
                    <a:pt x="5687" y="678"/>
                  </a:cubicBezTo>
                  <a:lnTo>
                    <a:pt x="5687" y="56"/>
                  </a:lnTo>
                  <a:cubicBezTo>
                    <a:pt x="5687" y="28"/>
                    <a:pt x="5659" y="0"/>
                    <a:pt x="5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1743950" y="3008825"/>
              <a:ext cx="294325" cy="215000"/>
            </a:xfrm>
            <a:custGeom>
              <a:avLst/>
              <a:gdLst/>
              <a:ahLst/>
              <a:cxnLst/>
              <a:rect l="l" t="t" r="r" b="b"/>
              <a:pathLst>
                <a:path w="11773" h="8600" extrusionOk="0">
                  <a:moveTo>
                    <a:pt x="223" y="0"/>
                  </a:moveTo>
                  <a:cubicBezTo>
                    <a:pt x="103" y="0"/>
                    <a:pt x="1" y="102"/>
                    <a:pt x="1" y="223"/>
                  </a:cubicBezTo>
                  <a:lnTo>
                    <a:pt x="1" y="8377"/>
                  </a:lnTo>
                  <a:cubicBezTo>
                    <a:pt x="1" y="8497"/>
                    <a:pt x="103" y="8599"/>
                    <a:pt x="223" y="8599"/>
                  </a:cubicBezTo>
                  <a:lnTo>
                    <a:pt x="11559" y="8599"/>
                  </a:lnTo>
                  <a:cubicBezTo>
                    <a:pt x="11680" y="8599"/>
                    <a:pt x="11773" y="8497"/>
                    <a:pt x="11773" y="8377"/>
                  </a:cubicBezTo>
                  <a:lnTo>
                    <a:pt x="11773" y="223"/>
                  </a:lnTo>
                  <a:cubicBezTo>
                    <a:pt x="11773" y="102"/>
                    <a:pt x="11680" y="0"/>
                    <a:pt x="11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1760425" y="2992575"/>
              <a:ext cx="294325" cy="36200"/>
            </a:xfrm>
            <a:custGeom>
              <a:avLst/>
              <a:gdLst/>
              <a:ahLst/>
              <a:cxnLst/>
              <a:rect l="l" t="t" r="r" b="b"/>
              <a:pathLst>
                <a:path w="11773" h="1448" extrusionOk="0">
                  <a:moveTo>
                    <a:pt x="269" y="1"/>
                  </a:moveTo>
                  <a:cubicBezTo>
                    <a:pt x="121" y="1"/>
                    <a:pt x="0" y="121"/>
                    <a:pt x="0" y="260"/>
                  </a:cubicBezTo>
                  <a:lnTo>
                    <a:pt x="0" y="1448"/>
                  </a:lnTo>
                  <a:lnTo>
                    <a:pt x="11772" y="1448"/>
                  </a:lnTo>
                  <a:lnTo>
                    <a:pt x="11772" y="344"/>
                  </a:lnTo>
                  <a:cubicBezTo>
                    <a:pt x="11772" y="158"/>
                    <a:pt x="11624" y="1"/>
                    <a:pt x="1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1759025" y="2991175"/>
              <a:ext cx="297350" cy="39000"/>
            </a:xfrm>
            <a:custGeom>
              <a:avLst/>
              <a:gdLst/>
              <a:ahLst/>
              <a:cxnLst/>
              <a:rect l="l" t="t" r="r" b="b"/>
              <a:pathLst>
                <a:path w="11894" h="1560" extrusionOk="0">
                  <a:moveTo>
                    <a:pt x="11494" y="112"/>
                  </a:moveTo>
                  <a:cubicBezTo>
                    <a:pt x="11643" y="112"/>
                    <a:pt x="11773" y="242"/>
                    <a:pt x="11773" y="400"/>
                  </a:cubicBezTo>
                  <a:lnTo>
                    <a:pt x="11773" y="1448"/>
                  </a:lnTo>
                  <a:lnTo>
                    <a:pt x="112" y="1448"/>
                  </a:lnTo>
                  <a:lnTo>
                    <a:pt x="112" y="316"/>
                  </a:lnTo>
                  <a:cubicBezTo>
                    <a:pt x="112" y="205"/>
                    <a:pt x="205" y="112"/>
                    <a:pt x="325" y="112"/>
                  </a:cubicBezTo>
                  <a:close/>
                  <a:moveTo>
                    <a:pt x="316" y="1"/>
                  </a:moveTo>
                  <a:cubicBezTo>
                    <a:pt x="140" y="1"/>
                    <a:pt x="1" y="140"/>
                    <a:pt x="1" y="326"/>
                  </a:cubicBezTo>
                  <a:lnTo>
                    <a:pt x="1" y="1559"/>
                  </a:lnTo>
                  <a:lnTo>
                    <a:pt x="11893" y="1559"/>
                  </a:lnTo>
                  <a:lnTo>
                    <a:pt x="11893" y="400"/>
                  </a:lnTo>
                  <a:cubicBezTo>
                    <a:pt x="11893" y="177"/>
                    <a:pt x="11708" y="1"/>
                    <a:pt x="11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1793350" y="3003250"/>
              <a:ext cx="14175" cy="14175"/>
            </a:xfrm>
            <a:custGeom>
              <a:avLst/>
              <a:gdLst/>
              <a:ahLst/>
              <a:cxnLst/>
              <a:rect l="l" t="t" r="r" b="b"/>
              <a:pathLst>
                <a:path w="567" h="567" extrusionOk="0">
                  <a:moveTo>
                    <a:pt x="279" y="121"/>
                  </a:moveTo>
                  <a:cubicBezTo>
                    <a:pt x="372" y="121"/>
                    <a:pt x="446" y="195"/>
                    <a:pt x="446" y="279"/>
                  </a:cubicBezTo>
                  <a:cubicBezTo>
                    <a:pt x="446" y="371"/>
                    <a:pt x="372" y="446"/>
                    <a:pt x="279" y="446"/>
                  </a:cubicBezTo>
                  <a:cubicBezTo>
                    <a:pt x="195" y="446"/>
                    <a:pt x="121" y="371"/>
                    <a:pt x="121" y="279"/>
                  </a:cubicBezTo>
                  <a:cubicBezTo>
                    <a:pt x="121" y="195"/>
                    <a:pt x="195" y="121"/>
                    <a:pt x="279" y="121"/>
                  </a:cubicBezTo>
                  <a:close/>
                  <a:moveTo>
                    <a:pt x="279" y="0"/>
                  </a:moveTo>
                  <a:cubicBezTo>
                    <a:pt x="130" y="0"/>
                    <a:pt x="1" y="130"/>
                    <a:pt x="1" y="279"/>
                  </a:cubicBezTo>
                  <a:cubicBezTo>
                    <a:pt x="1" y="436"/>
                    <a:pt x="130" y="566"/>
                    <a:pt x="279" y="566"/>
                  </a:cubicBezTo>
                  <a:cubicBezTo>
                    <a:pt x="437" y="566"/>
                    <a:pt x="566" y="436"/>
                    <a:pt x="566" y="279"/>
                  </a:cubicBezTo>
                  <a:cubicBezTo>
                    <a:pt x="566"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1815150" y="3003250"/>
              <a:ext cx="13950" cy="14175"/>
            </a:xfrm>
            <a:custGeom>
              <a:avLst/>
              <a:gdLst/>
              <a:ahLst/>
              <a:cxnLst/>
              <a:rect l="l" t="t" r="r" b="b"/>
              <a:pathLst>
                <a:path w="558" h="567" extrusionOk="0">
                  <a:moveTo>
                    <a:pt x="279" y="121"/>
                  </a:moveTo>
                  <a:cubicBezTo>
                    <a:pt x="372" y="121"/>
                    <a:pt x="446" y="195"/>
                    <a:pt x="446" y="279"/>
                  </a:cubicBezTo>
                  <a:cubicBezTo>
                    <a:pt x="446" y="371"/>
                    <a:pt x="372" y="446"/>
                    <a:pt x="279" y="446"/>
                  </a:cubicBezTo>
                  <a:cubicBezTo>
                    <a:pt x="186" y="446"/>
                    <a:pt x="112" y="371"/>
                    <a:pt x="112" y="279"/>
                  </a:cubicBezTo>
                  <a:cubicBezTo>
                    <a:pt x="112" y="195"/>
                    <a:pt x="186" y="121"/>
                    <a:pt x="279" y="121"/>
                  </a:cubicBezTo>
                  <a:close/>
                  <a:moveTo>
                    <a:pt x="279" y="0"/>
                  </a:moveTo>
                  <a:cubicBezTo>
                    <a:pt x="121" y="0"/>
                    <a:pt x="1" y="130"/>
                    <a:pt x="1" y="279"/>
                  </a:cubicBezTo>
                  <a:cubicBezTo>
                    <a:pt x="1" y="436"/>
                    <a:pt x="121" y="566"/>
                    <a:pt x="279" y="566"/>
                  </a:cubicBezTo>
                  <a:cubicBezTo>
                    <a:pt x="437" y="566"/>
                    <a:pt x="557" y="436"/>
                    <a:pt x="557" y="279"/>
                  </a:cubicBezTo>
                  <a:cubicBezTo>
                    <a:pt x="557" y="130"/>
                    <a:pt x="437"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1771775" y="3003250"/>
              <a:ext cx="14175" cy="14175"/>
            </a:xfrm>
            <a:custGeom>
              <a:avLst/>
              <a:gdLst/>
              <a:ahLst/>
              <a:cxnLst/>
              <a:rect l="l" t="t" r="r" b="b"/>
              <a:pathLst>
                <a:path w="567" h="567" extrusionOk="0">
                  <a:moveTo>
                    <a:pt x="288" y="121"/>
                  </a:moveTo>
                  <a:cubicBezTo>
                    <a:pt x="372" y="121"/>
                    <a:pt x="446" y="195"/>
                    <a:pt x="446" y="279"/>
                  </a:cubicBezTo>
                  <a:cubicBezTo>
                    <a:pt x="446" y="371"/>
                    <a:pt x="372" y="446"/>
                    <a:pt x="288" y="446"/>
                  </a:cubicBezTo>
                  <a:cubicBezTo>
                    <a:pt x="196" y="446"/>
                    <a:pt x="121" y="371"/>
                    <a:pt x="121" y="279"/>
                  </a:cubicBezTo>
                  <a:cubicBezTo>
                    <a:pt x="121" y="195"/>
                    <a:pt x="196" y="121"/>
                    <a:pt x="288" y="121"/>
                  </a:cubicBezTo>
                  <a:close/>
                  <a:moveTo>
                    <a:pt x="288" y="0"/>
                  </a:moveTo>
                  <a:cubicBezTo>
                    <a:pt x="131" y="0"/>
                    <a:pt x="1" y="130"/>
                    <a:pt x="1" y="279"/>
                  </a:cubicBezTo>
                  <a:cubicBezTo>
                    <a:pt x="1" y="436"/>
                    <a:pt x="131" y="566"/>
                    <a:pt x="288" y="566"/>
                  </a:cubicBezTo>
                  <a:cubicBezTo>
                    <a:pt x="437" y="566"/>
                    <a:pt x="567" y="436"/>
                    <a:pt x="567" y="279"/>
                  </a:cubicBezTo>
                  <a:cubicBezTo>
                    <a:pt x="567" y="130"/>
                    <a:pt x="437"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1760175" y="3028750"/>
              <a:ext cx="294575" cy="177225"/>
            </a:xfrm>
            <a:custGeom>
              <a:avLst/>
              <a:gdLst/>
              <a:ahLst/>
              <a:cxnLst/>
              <a:rect l="l" t="t" r="r" b="b"/>
              <a:pathLst>
                <a:path w="11783" h="7089" extrusionOk="0">
                  <a:moveTo>
                    <a:pt x="47" y="1"/>
                  </a:moveTo>
                  <a:cubicBezTo>
                    <a:pt x="19" y="1"/>
                    <a:pt x="1" y="19"/>
                    <a:pt x="1" y="38"/>
                  </a:cubicBezTo>
                  <a:lnTo>
                    <a:pt x="1" y="7051"/>
                  </a:lnTo>
                  <a:cubicBezTo>
                    <a:pt x="1" y="7070"/>
                    <a:pt x="19" y="7088"/>
                    <a:pt x="47" y="7088"/>
                  </a:cubicBezTo>
                  <a:lnTo>
                    <a:pt x="11745" y="7088"/>
                  </a:lnTo>
                  <a:cubicBezTo>
                    <a:pt x="11764" y="7088"/>
                    <a:pt x="11782" y="7070"/>
                    <a:pt x="11782" y="7051"/>
                  </a:cubicBezTo>
                  <a:lnTo>
                    <a:pt x="11782" y="38"/>
                  </a:lnTo>
                  <a:cubicBezTo>
                    <a:pt x="11782" y="19"/>
                    <a:pt x="11764" y="1"/>
                    <a:pt x="11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1758800" y="3027375"/>
              <a:ext cx="297325" cy="179975"/>
            </a:xfrm>
            <a:custGeom>
              <a:avLst/>
              <a:gdLst/>
              <a:ahLst/>
              <a:cxnLst/>
              <a:rect l="l" t="t" r="r" b="b"/>
              <a:pathLst>
                <a:path w="11893" h="7199" extrusionOk="0">
                  <a:moveTo>
                    <a:pt x="11782" y="111"/>
                  </a:moveTo>
                  <a:lnTo>
                    <a:pt x="11782" y="7087"/>
                  </a:lnTo>
                  <a:lnTo>
                    <a:pt x="121" y="7087"/>
                  </a:lnTo>
                  <a:lnTo>
                    <a:pt x="121" y="111"/>
                  </a:lnTo>
                  <a:close/>
                  <a:moveTo>
                    <a:pt x="102" y="0"/>
                  </a:moveTo>
                  <a:cubicBezTo>
                    <a:pt x="47" y="0"/>
                    <a:pt x="0" y="47"/>
                    <a:pt x="0" y="93"/>
                  </a:cubicBezTo>
                  <a:lnTo>
                    <a:pt x="0" y="7106"/>
                  </a:lnTo>
                  <a:cubicBezTo>
                    <a:pt x="0" y="7162"/>
                    <a:pt x="47" y="7199"/>
                    <a:pt x="102" y="7199"/>
                  </a:cubicBezTo>
                  <a:lnTo>
                    <a:pt x="11800" y="7199"/>
                  </a:lnTo>
                  <a:cubicBezTo>
                    <a:pt x="11856" y="7199"/>
                    <a:pt x="11893" y="7162"/>
                    <a:pt x="11893" y="7106"/>
                  </a:cubicBezTo>
                  <a:lnTo>
                    <a:pt x="11893" y="93"/>
                  </a:lnTo>
                  <a:cubicBezTo>
                    <a:pt x="11893" y="47"/>
                    <a:pt x="11856" y="0"/>
                    <a:pt x="11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1961950" y="3064475"/>
              <a:ext cx="65200" cy="100675"/>
            </a:xfrm>
            <a:custGeom>
              <a:avLst/>
              <a:gdLst/>
              <a:ahLst/>
              <a:cxnLst/>
              <a:rect l="l" t="t" r="r" b="b"/>
              <a:pathLst>
                <a:path w="2608" h="4027" extrusionOk="0">
                  <a:moveTo>
                    <a:pt x="19" y="0"/>
                  </a:moveTo>
                  <a:cubicBezTo>
                    <a:pt x="10" y="0"/>
                    <a:pt x="1" y="10"/>
                    <a:pt x="1" y="28"/>
                  </a:cubicBezTo>
                  <a:lnTo>
                    <a:pt x="1" y="4008"/>
                  </a:lnTo>
                  <a:cubicBezTo>
                    <a:pt x="1" y="4017"/>
                    <a:pt x="10" y="4026"/>
                    <a:pt x="19" y="4026"/>
                  </a:cubicBezTo>
                  <a:lnTo>
                    <a:pt x="2589" y="4026"/>
                  </a:lnTo>
                  <a:cubicBezTo>
                    <a:pt x="2598" y="4026"/>
                    <a:pt x="2607" y="4017"/>
                    <a:pt x="2607" y="4008"/>
                  </a:cubicBezTo>
                  <a:lnTo>
                    <a:pt x="2607" y="28"/>
                  </a:lnTo>
                  <a:cubicBezTo>
                    <a:pt x="2607" y="10"/>
                    <a:pt x="2598" y="0"/>
                    <a:pt x="2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1960575" y="3063075"/>
              <a:ext cx="67975" cy="103475"/>
            </a:xfrm>
            <a:custGeom>
              <a:avLst/>
              <a:gdLst/>
              <a:ahLst/>
              <a:cxnLst/>
              <a:rect l="l" t="t" r="r" b="b"/>
              <a:pathLst>
                <a:path w="2719" h="4139" extrusionOk="0">
                  <a:moveTo>
                    <a:pt x="2597" y="121"/>
                  </a:moveTo>
                  <a:lnTo>
                    <a:pt x="2597" y="4018"/>
                  </a:lnTo>
                  <a:lnTo>
                    <a:pt x="111" y="4018"/>
                  </a:lnTo>
                  <a:lnTo>
                    <a:pt x="111" y="121"/>
                  </a:lnTo>
                  <a:close/>
                  <a:moveTo>
                    <a:pt x="74" y="1"/>
                  </a:moveTo>
                  <a:cubicBezTo>
                    <a:pt x="37" y="1"/>
                    <a:pt x="0" y="38"/>
                    <a:pt x="0" y="84"/>
                  </a:cubicBezTo>
                  <a:lnTo>
                    <a:pt x="0" y="4064"/>
                  </a:lnTo>
                  <a:cubicBezTo>
                    <a:pt x="0" y="4101"/>
                    <a:pt x="37" y="4138"/>
                    <a:pt x="74" y="4138"/>
                  </a:cubicBezTo>
                  <a:lnTo>
                    <a:pt x="2644" y="4138"/>
                  </a:lnTo>
                  <a:cubicBezTo>
                    <a:pt x="2681" y="4138"/>
                    <a:pt x="2718" y="4101"/>
                    <a:pt x="2718" y="4064"/>
                  </a:cubicBezTo>
                  <a:lnTo>
                    <a:pt x="2718" y="84"/>
                  </a:lnTo>
                  <a:cubicBezTo>
                    <a:pt x="2718" y="38"/>
                    <a:pt x="2681" y="1"/>
                    <a:pt x="2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1963575" y="3066550"/>
              <a:ext cx="62875" cy="97200"/>
            </a:xfrm>
            <a:custGeom>
              <a:avLst/>
              <a:gdLst/>
              <a:ahLst/>
              <a:cxnLst/>
              <a:rect l="l" t="t" r="r" b="b"/>
              <a:pathLst>
                <a:path w="2515" h="3888" extrusionOk="0">
                  <a:moveTo>
                    <a:pt x="1" y="1"/>
                  </a:moveTo>
                  <a:lnTo>
                    <a:pt x="2515" y="388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1961950" y="3065075"/>
              <a:ext cx="66125" cy="100075"/>
            </a:xfrm>
            <a:custGeom>
              <a:avLst/>
              <a:gdLst/>
              <a:ahLst/>
              <a:cxnLst/>
              <a:rect l="l" t="t" r="r" b="b"/>
              <a:pathLst>
                <a:path w="2645" h="4003" extrusionOk="0">
                  <a:moveTo>
                    <a:pt x="60" y="1"/>
                  </a:moveTo>
                  <a:cubicBezTo>
                    <a:pt x="53" y="1"/>
                    <a:pt x="45" y="2"/>
                    <a:pt x="38" y="4"/>
                  </a:cubicBezTo>
                  <a:cubicBezTo>
                    <a:pt x="10" y="23"/>
                    <a:pt x="1" y="60"/>
                    <a:pt x="19" y="88"/>
                  </a:cubicBezTo>
                  <a:lnTo>
                    <a:pt x="2533" y="3984"/>
                  </a:lnTo>
                  <a:cubicBezTo>
                    <a:pt x="2542" y="3993"/>
                    <a:pt x="2561" y="4002"/>
                    <a:pt x="2580" y="4002"/>
                  </a:cubicBezTo>
                  <a:cubicBezTo>
                    <a:pt x="2589" y="4002"/>
                    <a:pt x="2598" y="4002"/>
                    <a:pt x="2607" y="3993"/>
                  </a:cubicBezTo>
                  <a:cubicBezTo>
                    <a:pt x="2635" y="3984"/>
                    <a:pt x="2645" y="3947"/>
                    <a:pt x="2626" y="3919"/>
                  </a:cubicBezTo>
                  <a:lnTo>
                    <a:pt x="112" y="23"/>
                  </a:lnTo>
                  <a:cubicBezTo>
                    <a:pt x="98" y="9"/>
                    <a:pt x="80"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1962425" y="3066100"/>
              <a:ext cx="62625" cy="99050"/>
            </a:xfrm>
            <a:custGeom>
              <a:avLst/>
              <a:gdLst/>
              <a:ahLst/>
              <a:cxnLst/>
              <a:rect l="l" t="t" r="r" b="b"/>
              <a:pathLst>
                <a:path w="2505" h="3962" extrusionOk="0">
                  <a:moveTo>
                    <a:pt x="2505" y="0"/>
                  </a:moveTo>
                  <a:lnTo>
                    <a:pt x="0" y="396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1960800" y="3064700"/>
              <a:ext cx="66125" cy="101850"/>
            </a:xfrm>
            <a:custGeom>
              <a:avLst/>
              <a:gdLst/>
              <a:ahLst/>
              <a:cxnLst/>
              <a:rect l="l" t="t" r="r" b="b"/>
              <a:pathLst>
                <a:path w="2645" h="4074" extrusionOk="0">
                  <a:moveTo>
                    <a:pt x="2575" y="0"/>
                  </a:moveTo>
                  <a:cubicBezTo>
                    <a:pt x="2555" y="0"/>
                    <a:pt x="2536" y="11"/>
                    <a:pt x="2524" y="29"/>
                  </a:cubicBezTo>
                  <a:lnTo>
                    <a:pt x="19" y="3980"/>
                  </a:lnTo>
                  <a:cubicBezTo>
                    <a:pt x="0" y="4008"/>
                    <a:pt x="10" y="4045"/>
                    <a:pt x="37" y="4064"/>
                  </a:cubicBezTo>
                  <a:cubicBezTo>
                    <a:pt x="47" y="4073"/>
                    <a:pt x="56" y="4073"/>
                    <a:pt x="65" y="4073"/>
                  </a:cubicBezTo>
                  <a:cubicBezTo>
                    <a:pt x="84" y="4073"/>
                    <a:pt x="102" y="4064"/>
                    <a:pt x="121" y="4045"/>
                  </a:cubicBezTo>
                  <a:lnTo>
                    <a:pt x="2626" y="93"/>
                  </a:lnTo>
                  <a:cubicBezTo>
                    <a:pt x="2644" y="66"/>
                    <a:pt x="2635" y="29"/>
                    <a:pt x="2607" y="10"/>
                  </a:cubicBezTo>
                  <a:cubicBezTo>
                    <a:pt x="2597" y="3"/>
                    <a:pt x="2586" y="0"/>
                    <a:pt x="2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1797750" y="3070275"/>
              <a:ext cx="138475" cy="3025"/>
            </a:xfrm>
            <a:custGeom>
              <a:avLst/>
              <a:gdLst/>
              <a:ahLst/>
              <a:cxnLst/>
              <a:rect l="l" t="t" r="r" b="b"/>
              <a:pathLst>
                <a:path w="5539" h="121" extrusionOk="0">
                  <a:moveTo>
                    <a:pt x="66" y="0"/>
                  </a:moveTo>
                  <a:cubicBezTo>
                    <a:pt x="29" y="0"/>
                    <a:pt x="1" y="28"/>
                    <a:pt x="1" y="56"/>
                  </a:cubicBezTo>
                  <a:cubicBezTo>
                    <a:pt x="1" y="93"/>
                    <a:pt x="29" y="121"/>
                    <a:pt x="66" y="121"/>
                  </a:cubicBezTo>
                  <a:lnTo>
                    <a:pt x="5483" y="121"/>
                  </a:lnTo>
                  <a:cubicBezTo>
                    <a:pt x="5511" y="121"/>
                    <a:pt x="5539" y="93"/>
                    <a:pt x="5539" y="56"/>
                  </a:cubicBezTo>
                  <a:cubicBezTo>
                    <a:pt x="5539" y="28"/>
                    <a:pt x="5511" y="0"/>
                    <a:pt x="54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1798000" y="3090900"/>
              <a:ext cx="50350" cy="2825"/>
            </a:xfrm>
            <a:custGeom>
              <a:avLst/>
              <a:gdLst/>
              <a:ahLst/>
              <a:cxnLst/>
              <a:rect l="l" t="t" r="r" b="b"/>
              <a:pathLst>
                <a:path w="2014" h="113" extrusionOk="0">
                  <a:moveTo>
                    <a:pt x="56" y="1"/>
                  </a:moveTo>
                  <a:cubicBezTo>
                    <a:pt x="19" y="1"/>
                    <a:pt x="0" y="29"/>
                    <a:pt x="0" y="57"/>
                  </a:cubicBezTo>
                  <a:cubicBezTo>
                    <a:pt x="0" y="94"/>
                    <a:pt x="19" y="112"/>
                    <a:pt x="56" y="112"/>
                  </a:cubicBezTo>
                  <a:lnTo>
                    <a:pt x="1957" y="112"/>
                  </a:lnTo>
                  <a:cubicBezTo>
                    <a:pt x="1985" y="112"/>
                    <a:pt x="2013" y="94"/>
                    <a:pt x="2013" y="57"/>
                  </a:cubicBezTo>
                  <a:cubicBezTo>
                    <a:pt x="2013" y="29"/>
                    <a:pt x="1995" y="1"/>
                    <a:pt x="1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1865025" y="3090900"/>
              <a:ext cx="60775" cy="2825"/>
            </a:xfrm>
            <a:custGeom>
              <a:avLst/>
              <a:gdLst/>
              <a:ahLst/>
              <a:cxnLst/>
              <a:rect l="l" t="t" r="r" b="b"/>
              <a:pathLst>
                <a:path w="2431" h="113" extrusionOk="0">
                  <a:moveTo>
                    <a:pt x="56" y="1"/>
                  </a:moveTo>
                  <a:cubicBezTo>
                    <a:pt x="28" y="1"/>
                    <a:pt x="0" y="29"/>
                    <a:pt x="0" y="57"/>
                  </a:cubicBezTo>
                  <a:cubicBezTo>
                    <a:pt x="0" y="94"/>
                    <a:pt x="28" y="112"/>
                    <a:pt x="56" y="112"/>
                  </a:cubicBezTo>
                  <a:lnTo>
                    <a:pt x="2375" y="112"/>
                  </a:lnTo>
                  <a:cubicBezTo>
                    <a:pt x="2403" y="112"/>
                    <a:pt x="2431" y="94"/>
                    <a:pt x="2431" y="57"/>
                  </a:cubicBezTo>
                  <a:cubicBezTo>
                    <a:pt x="2431" y="29"/>
                    <a:pt x="2403" y="1"/>
                    <a:pt x="2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1798000" y="3153300"/>
              <a:ext cx="89775" cy="2800"/>
            </a:xfrm>
            <a:custGeom>
              <a:avLst/>
              <a:gdLst/>
              <a:ahLst/>
              <a:cxnLst/>
              <a:rect l="l" t="t" r="r" b="b"/>
              <a:pathLst>
                <a:path w="3591" h="112" extrusionOk="0">
                  <a:moveTo>
                    <a:pt x="56" y="0"/>
                  </a:moveTo>
                  <a:cubicBezTo>
                    <a:pt x="19" y="0"/>
                    <a:pt x="0" y="28"/>
                    <a:pt x="0" y="56"/>
                  </a:cubicBezTo>
                  <a:cubicBezTo>
                    <a:pt x="0" y="93"/>
                    <a:pt x="19" y="112"/>
                    <a:pt x="56" y="112"/>
                  </a:cubicBezTo>
                  <a:lnTo>
                    <a:pt x="3525" y="112"/>
                  </a:lnTo>
                  <a:cubicBezTo>
                    <a:pt x="3562" y="112"/>
                    <a:pt x="3590" y="93"/>
                    <a:pt x="3590" y="56"/>
                  </a:cubicBezTo>
                  <a:cubicBezTo>
                    <a:pt x="3590" y="28"/>
                    <a:pt x="3562" y="0"/>
                    <a:pt x="3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1797750" y="3112475"/>
              <a:ext cx="139650" cy="3050"/>
            </a:xfrm>
            <a:custGeom>
              <a:avLst/>
              <a:gdLst/>
              <a:ahLst/>
              <a:cxnLst/>
              <a:rect l="l" t="t" r="r" b="b"/>
              <a:pathLst>
                <a:path w="5586" h="122" extrusionOk="0">
                  <a:moveTo>
                    <a:pt x="66" y="1"/>
                  </a:moveTo>
                  <a:cubicBezTo>
                    <a:pt x="29" y="1"/>
                    <a:pt x="1" y="29"/>
                    <a:pt x="1" y="56"/>
                  </a:cubicBezTo>
                  <a:cubicBezTo>
                    <a:pt x="1" y="93"/>
                    <a:pt x="29" y="121"/>
                    <a:pt x="66" y="121"/>
                  </a:cubicBezTo>
                  <a:lnTo>
                    <a:pt x="5530" y="121"/>
                  </a:lnTo>
                  <a:cubicBezTo>
                    <a:pt x="5567" y="121"/>
                    <a:pt x="5585" y="93"/>
                    <a:pt x="5585" y="56"/>
                  </a:cubicBezTo>
                  <a:cubicBezTo>
                    <a:pt x="5585" y="29"/>
                    <a:pt x="5567" y="1"/>
                    <a:pt x="5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1798000" y="3133125"/>
              <a:ext cx="46175" cy="2800"/>
            </a:xfrm>
            <a:custGeom>
              <a:avLst/>
              <a:gdLst/>
              <a:ahLst/>
              <a:cxnLst/>
              <a:rect l="l" t="t" r="r" b="b"/>
              <a:pathLst>
                <a:path w="1847" h="112" extrusionOk="0">
                  <a:moveTo>
                    <a:pt x="56" y="0"/>
                  </a:moveTo>
                  <a:cubicBezTo>
                    <a:pt x="19" y="0"/>
                    <a:pt x="0" y="19"/>
                    <a:pt x="0" y="56"/>
                  </a:cubicBezTo>
                  <a:cubicBezTo>
                    <a:pt x="0" y="84"/>
                    <a:pt x="19" y="112"/>
                    <a:pt x="56" y="112"/>
                  </a:cubicBezTo>
                  <a:lnTo>
                    <a:pt x="1790" y="112"/>
                  </a:lnTo>
                  <a:cubicBezTo>
                    <a:pt x="1818" y="112"/>
                    <a:pt x="1846" y="84"/>
                    <a:pt x="1846" y="56"/>
                  </a:cubicBezTo>
                  <a:cubicBezTo>
                    <a:pt x="1846" y="19"/>
                    <a:pt x="1818" y="0"/>
                    <a:pt x="1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1854575" y="3133125"/>
              <a:ext cx="81650" cy="2800"/>
            </a:xfrm>
            <a:custGeom>
              <a:avLst/>
              <a:gdLst/>
              <a:ahLst/>
              <a:cxnLst/>
              <a:rect l="l" t="t" r="r" b="b"/>
              <a:pathLst>
                <a:path w="3266" h="112" extrusionOk="0">
                  <a:moveTo>
                    <a:pt x="56" y="0"/>
                  </a:moveTo>
                  <a:cubicBezTo>
                    <a:pt x="19" y="0"/>
                    <a:pt x="1" y="19"/>
                    <a:pt x="1" y="56"/>
                  </a:cubicBezTo>
                  <a:cubicBezTo>
                    <a:pt x="1" y="84"/>
                    <a:pt x="19" y="112"/>
                    <a:pt x="56" y="112"/>
                  </a:cubicBezTo>
                  <a:lnTo>
                    <a:pt x="3210" y="112"/>
                  </a:lnTo>
                  <a:cubicBezTo>
                    <a:pt x="3238" y="112"/>
                    <a:pt x="3266" y="84"/>
                    <a:pt x="3266" y="56"/>
                  </a:cubicBezTo>
                  <a:cubicBezTo>
                    <a:pt x="3266" y="19"/>
                    <a:pt x="3238" y="0"/>
                    <a:pt x="3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1869425" y="3103200"/>
              <a:ext cx="725" cy="8375"/>
            </a:xfrm>
            <a:custGeom>
              <a:avLst/>
              <a:gdLst/>
              <a:ahLst/>
              <a:cxnLst/>
              <a:rect l="l" t="t" r="r" b="b"/>
              <a:pathLst>
                <a:path w="29" h="335" extrusionOk="0">
                  <a:moveTo>
                    <a:pt x="19" y="335"/>
                  </a:moveTo>
                  <a:cubicBezTo>
                    <a:pt x="28" y="223"/>
                    <a:pt x="19" y="112"/>
                    <a:pt x="0" y="1"/>
                  </a:cubicBezTo>
                  <a:lnTo>
                    <a:pt x="0" y="1"/>
                  </a:lnTo>
                  <a:lnTo>
                    <a:pt x="0" y="1"/>
                  </a:lnTo>
                  <a:cubicBezTo>
                    <a:pt x="19" y="112"/>
                    <a:pt x="28" y="223"/>
                    <a:pt x="19" y="3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2089275" y="2890075"/>
              <a:ext cx="172800" cy="172100"/>
            </a:xfrm>
            <a:custGeom>
              <a:avLst/>
              <a:gdLst/>
              <a:ahLst/>
              <a:cxnLst/>
              <a:rect l="l" t="t" r="r" b="b"/>
              <a:pathLst>
                <a:path w="6912" h="6884" extrusionOk="0">
                  <a:moveTo>
                    <a:pt x="6448" y="1568"/>
                  </a:moveTo>
                  <a:cubicBezTo>
                    <a:pt x="4259" y="1485"/>
                    <a:pt x="3563" y="204"/>
                    <a:pt x="3461" y="0"/>
                  </a:cubicBezTo>
                  <a:lnTo>
                    <a:pt x="3442" y="0"/>
                  </a:lnTo>
                  <a:cubicBezTo>
                    <a:pt x="3349" y="204"/>
                    <a:pt x="2654" y="1485"/>
                    <a:pt x="464" y="1568"/>
                  </a:cubicBezTo>
                  <a:cubicBezTo>
                    <a:pt x="464" y="1568"/>
                    <a:pt x="1" y="6077"/>
                    <a:pt x="3387" y="6884"/>
                  </a:cubicBezTo>
                  <a:lnTo>
                    <a:pt x="3516" y="6884"/>
                  </a:lnTo>
                  <a:cubicBezTo>
                    <a:pt x="6912" y="6077"/>
                    <a:pt x="6448" y="1568"/>
                    <a:pt x="6448" y="15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2083250" y="2879400"/>
              <a:ext cx="173025" cy="172350"/>
            </a:xfrm>
            <a:custGeom>
              <a:avLst/>
              <a:gdLst/>
              <a:ahLst/>
              <a:cxnLst/>
              <a:rect l="l" t="t" r="r" b="b"/>
              <a:pathLst>
                <a:path w="6921" h="6894" extrusionOk="0">
                  <a:moveTo>
                    <a:pt x="3451" y="1"/>
                  </a:moveTo>
                  <a:cubicBezTo>
                    <a:pt x="3349" y="205"/>
                    <a:pt x="2654" y="1485"/>
                    <a:pt x="464" y="1568"/>
                  </a:cubicBezTo>
                  <a:cubicBezTo>
                    <a:pt x="464" y="1568"/>
                    <a:pt x="0" y="6086"/>
                    <a:pt x="3396" y="6893"/>
                  </a:cubicBezTo>
                  <a:lnTo>
                    <a:pt x="3526" y="6893"/>
                  </a:lnTo>
                  <a:cubicBezTo>
                    <a:pt x="6921" y="6086"/>
                    <a:pt x="6457" y="1568"/>
                    <a:pt x="6457" y="1568"/>
                  </a:cubicBezTo>
                  <a:cubicBezTo>
                    <a:pt x="4258" y="1485"/>
                    <a:pt x="3563" y="205"/>
                    <a:pt x="3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2082550" y="2877775"/>
              <a:ext cx="174200" cy="175600"/>
            </a:xfrm>
            <a:custGeom>
              <a:avLst/>
              <a:gdLst/>
              <a:ahLst/>
              <a:cxnLst/>
              <a:rect l="l" t="t" r="r" b="b"/>
              <a:pathLst>
                <a:path w="6968" h="7024" extrusionOk="0">
                  <a:moveTo>
                    <a:pt x="3489" y="177"/>
                  </a:moveTo>
                  <a:cubicBezTo>
                    <a:pt x="3693" y="548"/>
                    <a:pt x="4453" y="1596"/>
                    <a:pt x="6429" y="1689"/>
                  </a:cubicBezTo>
                  <a:cubicBezTo>
                    <a:pt x="6466" y="2181"/>
                    <a:pt x="6652" y="6160"/>
                    <a:pt x="3544" y="6903"/>
                  </a:cubicBezTo>
                  <a:lnTo>
                    <a:pt x="3424" y="6903"/>
                  </a:lnTo>
                  <a:cubicBezTo>
                    <a:pt x="316" y="6160"/>
                    <a:pt x="511" y="2181"/>
                    <a:pt x="539" y="1689"/>
                  </a:cubicBezTo>
                  <a:cubicBezTo>
                    <a:pt x="2524" y="1596"/>
                    <a:pt x="3275" y="548"/>
                    <a:pt x="3489" y="177"/>
                  </a:cubicBezTo>
                  <a:close/>
                  <a:moveTo>
                    <a:pt x="3479" y="1"/>
                  </a:moveTo>
                  <a:cubicBezTo>
                    <a:pt x="3461" y="1"/>
                    <a:pt x="3433" y="19"/>
                    <a:pt x="3424" y="38"/>
                  </a:cubicBezTo>
                  <a:cubicBezTo>
                    <a:pt x="3312" y="279"/>
                    <a:pt x="2626" y="1494"/>
                    <a:pt x="492" y="1578"/>
                  </a:cubicBezTo>
                  <a:cubicBezTo>
                    <a:pt x="464" y="1578"/>
                    <a:pt x="437" y="1606"/>
                    <a:pt x="437" y="1633"/>
                  </a:cubicBezTo>
                  <a:cubicBezTo>
                    <a:pt x="427" y="1680"/>
                    <a:pt x="1" y="6207"/>
                    <a:pt x="3405" y="7023"/>
                  </a:cubicBezTo>
                  <a:lnTo>
                    <a:pt x="3563" y="7023"/>
                  </a:lnTo>
                  <a:cubicBezTo>
                    <a:pt x="6967" y="6207"/>
                    <a:pt x="6541" y="1680"/>
                    <a:pt x="6541" y="1633"/>
                  </a:cubicBezTo>
                  <a:cubicBezTo>
                    <a:pt x="6531" y="1606"/>
                    <a:pt x="6513" y="1578"/>
                    <a:pt x="6485" y="1578"/>
                  </a:cubicBezTo>
                  <a:cubicBezTo>
                    <a:pt x="4342" y="1494"/>
                    <a:pt x="3665" y="279"/>
                    <a:pt x="3544" y="38"/>
                  </a:cubicBezTo>
                  <a:cubicBezTo>
                    <a:pt x="3535" y="19"/>
                    <a:pt x="3516" y="1"/>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2118275" y="2895650"/>
              <a:ext cx="121550" cy="139850"/>
            </a:xfrm>
            <a:custGeom>
              <a:avLst/>
              <a:gdLst/>
              <a:ahLst/>
              <a:cxnLst/>
              <a:rect l="l" t="t" r="r" b="b"/>
              <a:pathLst>
                <a:path w="4862" h="5594" extrusionOk="0">
                  <a:moveTo>
                    <a:pt x="2050" y="0"/>
                  </a:moveTo>
                  <a:cubicBezTo>
                    <a:pt x="2004" y="102"/>
                    <a:pt x="1763" y="547"/>
                    <a:pt x="1169" y="881"/>
                  </a:cubicBezTo>
                  <a:lnTo>
                    <a:pt x="0" y="3850"/>
                  </a:lnTo>
                  <a:cubicBezTo>
                    <a:pt x="334" y="4629"/>
                    <a:pt x="928" y="5343"/>
                    <a:pt x="2004" y="5594"/>
                  </a:cubicBezTo>
                  <a:lnTo>
                    <a:pt x="2115" y="5594"/>
                  </a:lnTo>
                  <a:cubicBezTo>
                    <a:pt x="4861" y="4935"/>
                    <a:pt x="4490" y="1271"/>
                    <a:pt x="4490" y="1271"/>
                  </a:cubicBezTo>
                  <a:cubicBezTo>
                    <a:pt x="2709" y="1206"/>
                    <a:pt x="2143" y="167"/>
                    <a:pt x="20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2116650" y="2894025"/>
              <a:ext cx="123850" cy="142875"/>
            </a:xfrm>
            <a:custGeom>
              <a:avLst/>
              <a:gdLst/>
              <a:ahLst/>
              <a:cxnLst/>
              <a:rect l="l" t="t" r="r" b="b"/>
              <a:pathLst>
                <a:path w="4954" h="5715" extrusionOk="0">
                  <a:moveTo>
                    <a:pt x="2115" y="0"/>
                  </a:moveTo>
                  <a:cubicBezTo>
                    <a:pt x="2097" y="0"/>
                    <a:pt x="2069" y="19"/>
                    <a:pt x="2060" y="37"/>
                  </a:cubicBezTo>
                  <a:cubicBezTo>
                    <a:pt x="2023" y="121"/>
                    <a:pt x="1791" y="566"/>
                    <a:pt x="1197" y="891"/>
                  </a:cubicBezTo>
                  <a:cubicBezTo>
                    <a:pt x="1169" y="909"/>
                    <a:pt x="1160" y="946"/>
                    <a:pt x="1178" y="974"/>
                  </a:cubicBezTo>
                  <a:cubicBezTo>
                    <a:pt x="1190" y="992"/>
                    <a:pt x="1206" y="1002"/>
                    <a:pt x="1223" y="1002"/>
                  </a:cubicBezTo>
                  <a:cubicBezTo>
                    <a:pt x="1233" y="1002"/>
                    <a:pt x="1243" y="999"/>
                    <a:pt x="1253" y="993"/>
                  </a:cubicBezTo>
                  <a:cubicBezTo>
                    <a:pt x="1763" y="714"/>
                    <a:pt x="2013" y="362"/>
                    <a:pt x="2125" y="176"/>
                  </a:cubicBezTo>
                  <a:cubicBezTo>
                    <a:pt x="2301" y="492"/>
                    <a:pt x="2922" y="1317"/>
                    <a:pt x="4499" y="1392"/>
                  </a:cubicBezTo>
                  <a:cubicBezTo>
                    <a:pt x="4527" y="1828"/>
                    <a:pt x="4657" y="5000"/>
                    <a:pt x="2171" y="5603"/>
                  </a:cubicBezTo>
                  <a:lnTo>
                    <a:pt x="2069" y="5603"/>
                  </a:lnTo>
                  <a:cubicBezTo>
                    <a:pt x="1169" y="5381"/>
                    <a:pt x="510" y="4805"/>
                    <a:pt x="121" y="3887"/>
                  </a:cubicBezTo>
                  <a:cubicBezTo>
                    <a:pt x="107" y="3866"/>
                    <a:pt x="88" y="3856"/>
                    <a:pt x="63" y="3856"/>
                  </a:cubicBezTo>
                  <a:cubicBezTo>
                    <a:pt x="55" y="3856"/>
                    <a:pt x="47" y="3857"/>
                    <a:pt x="37" y="3859"/>
                  </a:cubicBezTo>
                  <a:cubicBezTo>
                    <a:pt x="10" y="3868"/>
                    <a:pt x="0" y="3906"/>
                    <a:pt x="10" y="3933"/>
                  </a:cubicBezTo>
                  <a:cubicBezTo>
                    <a:pt x="418" y="4889"/>
                    <a:pt x="1104" y="5492"/>
                    <a:pt x="2050" y="5714"/>
                  </a:cubicBezTo>
                  <a:lnTo>
                    <a:pt x="2190" y="5714"/>
                  </a:lnTo>
                  <a:cubicBezTo>
                    <a:pt x="4954" y="5056"/>
                    <a:pt x="4611" y="1373"/>
                    <a:pt x="4611" y="1336"/>
                  </a:cubicBezTo>
                  <a:cubicBezTo>
                    <a:pt x="4601" y="1308"/>
                    <a:pt x="4583" y="1280"/>
                    <a:pt x="4555" y="1280"/>
                  </a:cubicBezTo>
                  <a:cubicBezTo>
                    <a:pt x="2820" y="1215"/>
                    <a:pt x="2273" y="232"/>
                    <a:pt x="2180" y="37"/>
                  </a:cubicBezTo>
                  <a:cubicBezTo>
                    <a:pt x="2171" y="19"/>
                    <a:pt x="2152" y="0"/>
                    <a:pt x="2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2107375" y="2926025"/>
              <a:ext cx="16250" cy="33650"/>
            </a:xfrm>
            <a:custGeom>
              <a:avLst/>
              <a:gdLst/>
              <a:ahLst/>
              <a:cxnLst/>
              <a:rect l="l" t="t" r="r" b="b"/>
              <a:pathLst>
                <a:path w="650" h="1346" extrusionOk="0">
                  <a:moveTo>
                    <a:pt x="650" y="0"/>
                  </a:moveTo>
                  <a:cubicBezTo>
                    <a:pt x="473" y="28"/>
                    <a:pt x="278" y="56"/>
                    <a:pt x="65" y="56"/>
                  </a:cubicBezTo>
                  <a:cubicBezTo>
                    <a:pt x="65" y="56"/>
                    <a:pt x="0" y="622"/>
                    <a:pt x="102" y="1345"/>
                  </a:cubicBezTo>
                  <a:lnTo>
                    <a:pt x="6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2105975" y="2924575"/>
              <a:ext cx="19050" cy="36500"/>
            </a:xfrm>
            <a:custGeom>
              <a:avLst/>
              <a:gdLst/>
              <a:ahLst/>
              <a:cxnLst/>
              <a:rect l="l" t="t" r="r" b="b"/>
              <a:pathLst>
                <a:path w="762" h="1460" extrusionOk="0">
                  <a:moveTo>
                    <a:pt x="710" y="0"/>
                  </a:moveTo>
                  <a:cubicBezTo>
                    <a:pt x="706" y="0"/>
                    <a:pt x="701" y="1"/>
                    <a:pt x="696" y="3"/>
                  </a:cubicBezTo>
                  <a:cubicBezTo>
                    <a:pt x="511" y="30"/>
                    <a:pt x="316" y="58"/>
                    <a:pt x="112" y="58"/>
                  </a:cubicBezTo>
                  <a:cubicBezTo>
                    <a:pt x="84" y="58"/>
                    <a:pt x="65" y="86"/>
                    <a:pt x="56" y="114"/>
                  </a:cubicBezTo>
                  <a:cubicBezTo>
                    <a:pt x="56" y="123"/>
                    <a:pt x="0" y="689"/>
                    <a:pt x="103" y="1413"/>
                  </a:cubicBezTo>
                  <a:cubicBezTo>
                    <a:pt x="103" y="1440"/>
                    <a:pt x="130" y="1459"/>
                    <a:pt x="158" y="1459"/>
                  </a:cubicBezTo>
                  <a:lnTo>
                    <a:pt x="167" y="1459"/>
                  </a:lnTo>
                  <a:cubicBezTo>
                    <a:pt x="195" y="1459"/>
                    <a:pt x="223" y="1431"/>
                    <a:pt x="214" y="1394"/>
                  </a:cubicBezTo>
                  <a:cubicBezTo>
                    <a:pt x="140" y="810"/>
                    <a:pt x="158" y="327"/>
                    <a:pt x="177" y="179"/>
                  </a:cubicBezTo>
                  <a:cubicBezTo>
                    <a:pt x="362" y="170"/>
                    <a:pt x="539" y="142"/>
                    <a:pt x="715" y="114"/>
                  </a:cubicBezTo>
                  <a:cubicBezTo>
                    <a:pt x="743" y="105"/>
                    <a:pt x="761" y="77"/>
                    <a:pt x="761" y="49"/>
                  </a:cubicBezTo>
                  <a:cubicBezTo>
                    <a:pt x="753" y="18"/>
                    <a:pt x="733" y="0"/>
                    <a:pt x="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2134725" y="2938300"/>
              <a:ext cx="69850" cy="69850"/>
            </a:xfrm>
            <a:custGeom>
              <a:avLst/>
              <a:gdLst/>
              <a:ahLst/>
              <a:cxnLst/>
              <a:rect l="l" t="t" r="r" b="b"/>
              <a:pathLst>
                <a:path w="2794" h="2794" extrusionOk="0">
                  <a:moveTo>
                    <a:pt x="1402" y="1"/>
                  </a:moveTo>
                  <a:cubicBezTo>
                    <a:pt x="622" y="1"/>
                    <a:pt x="1" y="622"/>
                    <a:pt x="1" y="1402"/>
                  </a:cubicBezTo>
                  <a:cubicBezTo>
                    <a:pt x="1" y="2172"/>
                    <a:pt x="622" y="2793"/>
                    <a:pt x="1402" y="2793"/>
                  </a:cubicBezTo>
                  <a:cubicBezTo>
                    <a:pt x="2172" y="2793"/>
                    <a:pt x="2793" y="2172"/>
                    <a:pt x="2793" y="1402"/>
                  </a:cubicBezTo>
                  <a:cubicBezTo>
                    <a:pt x="2793" y="622"/>
                    <a:pt x="2172"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2133575" y="2937150"/>
              <a:ext cx="72150" cy="72150"/>
            </a:xfrm>
            <a:custGeom>
              <a:avLst/>
              <a:gdLst/>
              <a:ahLst/>
              <a:cxnLst/>
              <a:rect l="l" t="t" r="r" b="b"/>
              <a:pathLst>
                <a:path w="2886" h="2886" extrusionOk="0">
                  <a:moveTo>
                    <a:pt x="1448" y="93"/>
                  </a:moveTo>
                  <a:cubicBezTo>
                    <a:pt x="2190" y="93"/>
                    <a:pt x="2802" y="696"/>
                    <a:pt x="2802" y="1448"/>
                  </a:cubicBezTo>
                  <a:cubicBezTo>
                    <a:pt x="2802" y="2190"/>
                    <a:pt x="2190" y="2802"/>
                    <a:pt x="1448" y="2802"/>
                  </a:cubicBezTo>
                  <a:cubicBezTo>
                    <a:pt x="696" y="2802"/>
                    <a:pt x="93" y="2190"/>
                    <a:pt x="93" y="1448"/>
                  </a:cubicBezTo>
                  <a:cubicBezTo>
                    <a:pt x="93" y="696"/>
                    <a:pt x="696" y="93"/>
                    <a:pt x="1448" y="93"/>
                  </a:cubicBezTo>
                  <a:close/>
                  <a:moveTo>
                    <a:pt x="1448" y="1"/>
                  </a:moveTo>
                  <a:cubicBezTo>
                    <a:pt x="650" y="1"/>
                    <a:pt x="0" y="650"/>
                    <a:pt x="0" y="1448"/>
                  </a:cubicBezTo>
                  <a:cubicBezTo>
                    <a:pt x="0" y="2236"/>
                    <a:pt x="650" y="2886"/>
                    <a:pt x="1448" y="2886"/>
                  </a:cubicBezTo>
                  <a:cubicBezTo>
                    <a:pt x="2236" y="2886"/>
                    <a:pt x="2885" y="2236"/>
                    <a:pt x="2885" y="1448"/>
                  </a:cubicBezTo>
                  <a:cubicBezTo>
                    <a:pt x="2885" y="650"/>
                    <a:pt x="2236" y="1"/>
                    <a:pt x="14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2144250" y="2947825"/>
              <a:ext cx="50800" cy="50800"/>
            </a:xfrm>
            <a:custGeom>
              <a:avLst/>
              <a:gdLst/>
              <a:ahLst/>
              <a:cxnLst/>
              <a:rect l="l" t="t" r="r" b="b"/>
              <a:pathLst>
                <a:path w="2032" h="2032" extrusionOk="0">
                  <a:moveTo>
                    <a:pt x="1021" y="0"/>
                  </a:moveTo>
                  <a:cubicBezTo>
                    <a:pt x="455" y="0"/>
                    <a:pt x="0" y="455"/>
                    <a:pt x="0" y="1021"/>
                  </a:cubicBezTo>
                  <a:cubicBezTo>
                    <a:pt x="0" y="1577"/>
                    <a:pt x="455" y="2032"/>
                    <a:pt x="1021" y="2032"/>
                  </a:cubicBezTo>
                  <a:cubicBezTo>
                    <a:pt x="1577" y="2032"/>
                    <a:pt x="2032" y="1577"/>
                    <a:pt x="2032" y="1021"/>
                  </a:cubicBezTo>
                  <a:cubicBezTo>
                    <a:pt x="2032" y="455"/>
                    <a:pt x="1577" y="0"/>
                    <a:pt x="1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2142850" y="2946425"/>
              <a:ext cx="53825" cy="53825"/>
            </a:xfrm>
            <a:custGeom>
              <a:avLst/>
              <a:gdLst/>
              <a:ahLst/>
              <a:cxnLst/>
              <a:rect l="l" t="t" r="r" b="b"/>
              <a:pathLst>
                <a:path w="2153" h="2153" extrusionOk="0">
                  <a:moveTo>
                    <a:pt x="1077" y="112"/>
                  </a:moveTo>
                  <a:cubicBezTo>
                    <a:pt x="1605" y="112"/>
                    <a:pt x="2032" y="548"/>
                    <a:pt x="2032" y="1077"/>
                  </a:cubicBezTo>
                  <a:cubicBezTo>
                    <a:pt x="2032" y="1605"/>
                    <a:pt x="1605" y="2032"/>
                    <a:pt x="1077" y="2032"/>
                  </a:cubicBezTo>
                  <a:cubicBezTo>
                    <a:pt x="548" y="2032"/>
                    <a:pt x="112" y="1605"/>
                    <a:pt x="112" y="1077"/>
                  </a:cubicBezTo>
                  <a:cubicBezTo>
                    <a:pt x="112" y="548"/>
                    <a:pt x="548" y="112"/>
                    <a:pt x="1077" y="112"/>
                  </a:cubicBezTo>
                  <a:close/>
                  <a:moveTo>
                    <a:pt x="1077" y="1"/>
                  </a:moveTo>
                  <a:cubicBezTo>
                    <a:pt x="483" y="1"/>
                    <a:pt x="0" y="483"/>
                    <a:pt x="0" y="1077"/>
                  </a:cubicBezTo>
                  <a:cubicBezTo>
                    <a:pt x="0" y="1670"/>
                    <a:pt x="483" y="2153"/>
                    <a:pt x="1077" y="2153"/>
                  </a:cubicBezTo>
                  <a:cubicBezTo>
                    <a:pt x="1670" y="2153"/>
                    <a:pt x="2153" y="1670"/>
                    <a:pt x="2153" y="1077"/>
                  </a:cubicBezTo>
                  <a:cubicBezTo>
                    <a:pt x="2153" y="483"/>
                    <a:pt x="1670"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2154900" y="2949850"/>
              <a:ext cx="45950" cy="34400"/>
            </a:xfrm>
            <a:custGeom>
              <a:avLst/>
              <a:gdLst/>
              <a:ahLst/>
              <a:cxnLst/>
              <a:rect l="l" t="t" r="r" b="b"/>
              <a:pathLst>
                <a:path w="1838" h="1376" extrusionOk="0">
                  <a:moveTo>
                    <a:pt x="1657" y="0"/>
                  </a:moveTo>
                  <a:cubicBezTo>
                    <a:pt x="1615" y="0"/>
                    <a:pt x="1573" y="17"/>
                    <a:pt x="1541" y="49"/>
                  </a:cubicBezTo>
                  <a:lnTo>
                    <a:pt x="613" y="977"/>
                  </a:lnTo>
                  <a:lnTo>
                    <a:pt x="298" y="661"/>
                  </a:lnTo>
                  <a:cubicBezTo>
                    <a:pt x="265" y="629"/>
                    <a:pt x="224" y="613"/>
                    <a:pt x="182" y="613"/>
                  </a:cubicBezTo>
                  <a:cubicBezTo>
                    <a:pt x="140" y="613"/>
                    <a:pt x="98" y="629"/>
                    <a:pt x="66" y="661"/>
                  </a:cubicBezTo>
                  <a:cubicBezTo>
                    <a:pt x="1" y="726"/>
                    <a:pt x="1" y="828"/>
                    <a:pt x="66" y="893"/>
                  </a:cubicBezTo>
                  <a:lnTo>
                    <a:pt x="493" y="1320"/>
                  </a:lnTo>
                  <a:cubicBezTo>
                    <a:pt x="530" y="1357"/>
                    <a:pt x="567" y="1376"/>
                    <a:pt x="613" y="1376"/>
                  </a:cubicBezTo>
                  <a:cubicBezTo>
                    <a:pt x="650" y="1376"/>
                    <a:pt x="697" y="1357"/>
                    <a:pt x="724" y="1329"/>
                  </a:cubicBezTo>
                  <a:lnTo>
                    <a:pt x="1773" y="281"/>
                  </a:lnTo>
                  <a:cubicBezTo>
                    <a:pt x="1838" y="216"/>
                    <a:pt x="1838" y="114"/>
                    <a:pt x="1773" y="49"/>
                  </a:cubicBezTo>
                  <a:cubicBezTo>
                    <a:pt x="1740" y="17"/>
                    <a:pt x="1699"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747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omer simpson jail GIF">
            <a:extLst>
              <a:ext uri="{FF2B5EF4-FFF2-40B4-BE49-F238E27FC236}">
                <a16:creationId xmlns:a16="http://schemas.microsoft.com/office/drawing/2014/main" id="{7A15D9FF-B7F1-4067-B3EF-9B95150CF3BE}"/>
              </a:ext>
            </a:extLst>
          </p:cNvPr>
          <p:cNvPicPr>
            <a:picLocks noGrp="1" noChangeAspect="1" noChangeArrowheads="1" noCrop="1"/>
          </p:cNvPicPr>
          <p:nvPr>
            <p:ph type="pic" idx="2"/>
          </p:nvPr>
        </p:nvPicPr>
        <p:blipFill>
          <a:blip r:embed="rId2">
            <a:extLst>
              <a:ext uri="{28A0092B-C50C-407E-A947-70E740481C1C}">
                <a14:useLocalDpi xmlns:a14="http://schemas.microsoft.com/office/drawing/2010/main" val="0"/>
              </a:ext>
            </a:extLst>
          </a:blip>
          <a:srcRect l="24141" r="24141"/>
          <a:stretch>
            <a:fillRect/>
          </a:stretch>
        </p:blipFill>
        <p:spPr bwMode="auto">
          <a:xfrm>
            <a:off x="6099725" y="770676"/>
            <a:ext cx="2203500" cy="3213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B8014B6-7017-4D94-A0C6-E9FC03E802AE}"/>
              </a:ext>
            </a:extLst>
          </p:cNvPr>
          <p:cNvPicPr>
            <a:picLocks noChangeAspect="1"/>
          </p:cNvPicPr>
          <p:nvPr/>
        </p:nvPicPr>
        <p:blipFill>
          <a:blip r:embed="rId3"/>
          <a:stretch>
            <a:fillRect/>
          </a:stretch>
        </p:blipFill>
        <p:spPr>
          <a:xfrm>
            <a:off x="782742" y="611675"/>
            <a:ext cx="5063658" cy="3990143"/>
          </a:xfrm>
          <a:prstGeom prst="rect">
            <a:avLst/>
          </a:prstGeom>
        </p:spPr>
      </p:pic>
    </p:spTree>
    <p:extLst>
      <p:ext uri="{BB962C8B-B14F-4D97-AF65-F5344CB8AC3E}">
        <p14:creationId xmlns:p14="http://schemas.microsoft.com/office/powerpoint/2010/main" val="1418343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0. What are the tools and methods used in this research?</a:t>
            </a:r>
          </a:p>
        </p:txBody>
      </p:sp>
    </p:spTree>
    <p:extLst>
      <p:ext uri="{BB962C8B-B14F-4D97-AF65-F5344CB8AC3E}">
        <p14:creationId xmlns:p14="http://schemas.microsoft.com/office/powerpoint/2010/main" val="4413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67510" y="1826207"/>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Sentiment Analysis</a:t>
            </a:r>
          </a:p>
          <a:p>
            <a:pPr marL="171450" lvl="0" indent="-171450" algn="l" rtl="0">
              <a:lnSpc>
                <a:spcPct val="150000"/>
              </a:lnSpc>
              <a:spcBef>
                <a:spcPts val="0"/>
              </a:spcBef>
              <a:spcAft>
                <a:spcPts val="0"/>
              </a:spcAft>
              <a:buFont typeface="Arial" panose="020B0604020202020204" pitchFamily="34" charset="0"/>
              <a:buChar char="•"/>
            </a:pPr>
            <a:r>
              <a:rPr lang="en-US" sz="1600" dirty="0"/>
              <a:t>LDA Topic Modeling (based on Document Term Matrix and TF-IDF Score)</a:t>
            </a:r>
          </a:p>
          <a:p>
            <a:pPr marL="171450" lvl="0" indent="-171450" algn="l" rtl="0">
              <a:lnSpc>
                <a:spcPct val="150000"/>
              </a:lnSpc>
              <a:spcBef>
                <a:spcPts val="0"/>
              </a:spcBef>
              <a:spcAft>
                <a:spcPts val="0"/>
              </a:spcAft>
              <a:buFont typeface="Arial" panose="020B0604020202020204" pitchFamily="34" charset="0"/>
              <a:buChar char="•"/>
            </a:pPr>
            <a:r>
              <a:rPr lang="en-US" sz="1600" dirty="0"/>
              <a:t>Principal Component Analysis (PCA)</a:t>
            </a:r>
          </a:p>
          <a:p>
            <a:pPr marL="171450" lvl="0" indent="-171450" algn="l" rtl="0">
              <a:lnSpc>
                <a:spcPct val="150000"/>
              </a:lnSpc>
              <a:spcBef>
                <a:spcPts val="0"/>
              </a:spcBef>
              <a:spcAft>
                <a:spcPts val="0"/>
              </a:spcAft>
              <a:buFont typeface="Arial" panose="020B0604020202020204" pitchFamily="34" charset="0"/>
              <a:buChar char="•"/>
            </a:pPr>
            <a:r>
              <a:rPr lang="en-US" sz="1600" dirty="0"/>
              <a:t>Aspect-Based Analysis</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What are the methods used in this research and how do they work?</a:t>
            </a:r>
            <a:endParaRPr sz="2000"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3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1" end="1"/>
                                            </p:txEl>
                                          </p:spTgt>
                                        </p:tgtEl>
                                        <p:attrNameLst>
                                          <p:attrName>style.visibility</p:attrName>
                                        </p:attrNameLst>
                                      </p:cBhvr>
                                      <p:to>
                                        <p:strVal val="visible"/>
                                      </p:to>
                                    </p:set>
                                    <p:animEffect transition="in" filter="randombar(horizontal)">
                                      <p:cBhvr>
                                        <p:cTn id="19" dur="500"/>
                                        <p:tgtEl>
                                          <p:spTgt spid="121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24" dur="500"/>
                                        <p:tgtEl>
                                          <p:spTgt spid="121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3" end="3"/>
                                            </p:txEl>
                                          </p:spTgt>
                                        </p:tgtEl>
                                        <p:attrNameLst>
                                          <p:attrName>style.visibility</p:attrName>
                                        </p:attrNameLst>
                                      </p:cBhvr>
                                      <p:to>
                                        <p:strVal val="visible"/>
                                      </p:to>
                                    </p:set>
                                    <p:animEffect transition="in" filter="randombar(horizontal)">
                                      <p:cBhvr>
                                        <p:cTn id="29" dur="500"/>
                                        <p:tgtEl>
                                          <p:spTgt spid="12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1. What is Sentiment Analysis?</a:t>
            </a:r>
          </a:p>
        </p:txBody>
      </p:sp>
    </p:spTree>
    <p:extLst>
      <p:ext uri="{BB962C8B-B14F-4D97-AF65-F5344CB8AC3E}">
        <p14:creationId xmlns:p14="http://schemas.microsoft.com/office/powerpoint/2010/main" val="11117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Sentiment Analysis</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400" b="1" dirty="0"/>
              <a:t>Sentiment analysis: </a:t>
            </a:r>
            <a:r>
              <a:rPr lang="en-US" sz="1400" dirty="0"/>
              <a:t> a technique used to determine whether a piece of text expresses a positive, negative, or neutral emotion with the help of </a:t>
            </a:r>
            <a:r>
              <a:rPr lang="en-US" sz="1400" b="1" dirty="0"/>
              <a:t>a variety of machine learning models</a:t>
            </a:r>
            <a:r>
              <a:rPr lang="en-US" sz="1400" dirty="0"/>
              <a:t>.</a:t>
            </a:r>
          </a:p>
          <a:p>
            <a:pPr marL="0" lvl="0" indent="0" algn="l" rtl="0">
              <a:spcBef>
                <a:spcPts val="0"/>
              </a:spcBef>
              <a:spcAft>
                <a:spcPts val="0"/>
              </a:spcAft>
            </a:pPr>
            <a:endParaRPr lang="en-US" sz="1400" dirty="0"/>
          </a:p>
          <a:p>
            <a:pPr marL="0" lvl="0" indent="0" algn="l" rtl="0">
              <a:spcBef>
                <a:spcPts val="0"/>
              </a:spcBef>
              <a:spcAft>
                <a:spcPts val="0"/>
              </a:spcAft>
            </a:pPr>
            <a:r>
              <a:rPr lang="en-US" sz="1400" i="1" dirty="0"/>
              <a:t>Think of it as a way for computers to “understand” human emotions from written language</a:t>
            </a:r>
            <a:r>
              <a:rPr lang="en-US" sz="1400" dirty="0"/>
              <a:t>.</a:t>
            </a:r>
          </a:p>
          <a:p>
            <a:pPr marL="171450" lvl="0" indent="-171450" algn="l" rtl="0">
              <a:spcBef>
                <a:spcPts val="0"/>
              </a:spcBef>
              <a:spcAft>
                <a:spcPts val="0"/>
              </a:spcAft>
              <a:buFont typeface="Arial" panose="020B0604020202020204" pitchFamily="34" charset="0"/>
              <a:buChar char="•"/>
            </a:pPr>
            <a:endParaRPr lang="en-US" sz="1600" b="1" dirty="0"/>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83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Sentiment Analysis</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b="1" dirty="0"/>
              <a:t>Most common models:</a:t>
            </a:r>
          </a:p>
          <a:p>
            <a:pPr marL="171450" lvl="0" indent="-171450" algn="l" rtl="0">
              <a:spcBef>
                <a:spcPts val="0"/>
              </a:spcBef>
              <a:spcAft>
                <a:spcPts val="0"/>
              </a:spcAft>
              <a:buFont typeface="Arial" panose="020B0604020202020204" pitchFamily="34" charset="0"/>
              <a:buChar char="•"/>
            </a:pPr>
            <a:endParaRPr lang="en-US" sz="1600" b="1" dirty="0"/>
          </a:p>
          <a:p>
            <a:pPr marL="171450" lvl="0" indent="-171450" algn="l" rtl="0">
              <a:spcBef>
                <a:spcPts val="0"/>
              </a:spcBef>
              <a:spcAft>
                <a:spcPts val="0"/>
              </a:spcAft>
              <a:buFont typeface="Arial" panose="020B0604020202020204" pitchFamily="34" charset="0"/>
              <a:buChar char="•"/>
            </a:pPr>
            <a:r>
              <a:rPr lang="en-US" sz="1600" dirty="0"/>
              <a:t>Naïve Bayes Classifier</a:t>
            </a:r>
          </a:p>
          <a:p>
            <a:pPr marL="171450" lvl="0" indent="-171450" algn="l" rtl="0">
              <a:spcBef>
                <a:spcPts val="0"/>
              </a:spcBef>
              <a:spcAft>
                <a:spcPts val="0"/>
              </a:spcAft>
              <a:buFont typeface="Arial" panose="020B0604020202020204" pitchFamily="34" charset="0"/>
              <a:buChar char="•"/>
            </a:pPr>
            <a:r>
              <a:rPr lang="en-US" sz="1600" dirty="0"/>
              <a:t>Logistic Regression</a:t>
            </a:r>
          </a:p>
          <a:p>
            <a:pPr marL="171450" lvl="0" indent="-171450" algn="l" rtl="0">
              <a:spcBef>
                <a:spcPts val="0"/>
              </a:spcBef>
              <a:spcAft>
                <a:spcPts val="0"/>
              </a:spcAft>
              <a:buFont typeface="Arial" panose="020B0604020202020204" pitchFamily="34" charset="0"/>
              <a:buChar char="•"/>
            </a:pPr>
            <a:r>
              <a:rPr lang="en-US" sz="1600" dirty="0"/>
              <a:t>Support Vector Machines</a:t>
            </a:r>
          </a:p>
          <a:p>
            <a:pPr marL="171450" lvl="0" indent="-171450" algn="l" rtl="0">
              <a:spcBef>
                <a:spcPts val="0"/>
              </a:spcBef>
              <a:spcAft>
                <a:spcPts val="0"/>
              </a:spcAft>
              <a:buFont typeface="Arial" panose="020B0604020202020204" pitchFamily="34" charset="0"/>
              <a:buChar char="•"/>
            </a:pPr>
            <a:r>
              <a:rPr lang="en-US" sz="1600" dirty="0"/>
              <a:t>Decision Tress and Random Forests</a:t>
            </a:r>
          </a:p>
          <a:p>
            <a:pPr marL="171450" lvl="0" indent="-171450" algn="l" rtl="0">
              <a:spcBef>
                <a:spcPts val="0"/>
              </a:spcBef>
              <a:spcAft>
                <a:spcPts val="0"/>
              </a:spcAft>
              <a:buFont typeface="Arial" panose="020B0604020202020204" pitchFamily="34" charset="0"/>
              <a:buChar char="•"/>
            </a:pPr>
            <a:r>
              <a:rPr lang="en-US" sz="1600" dirty="0"/>
              <a:t>Neural Networks and Deep learning Models (RNNs or CNNs)</a:t>
            </a:r>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77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26"/>
          <p:cNvSpPr txBox="1">
            <a:spLocks noGrp="1"/>
          </p:cNvSpPr>
          <p:nvPr>
            <p:ph type="title" idx="15"/>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072" name="Google Shape;1072;p26"/>
          <p:cNvSpPr txBox="1">
            <a:spLocks noGrp="1"/>
          </p:cNvSpPr>
          <p:nvPr>
            <p:ph type="title"/>
          </p:nvPr>
        </p:nvSpPr>
        <p:spPr>
          <a:xfrm>
            <a:off x="720000"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073" name="Google Shape;1073;p26"/>
          <p:cNvSpPr txBox="1">
            <a:spLocks noGrp="1"/>
          </p:cNvSpPr>
          <p:nvPr>
            <p:ph type="title" idx="2"/>
          </p:nvPr>
        </p:nvSpPr>
        <p:spPr>
          <a:xfrm>
            <a:off x="720000"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074" name="Google Shape;1074;p26"/>
          <p:cNvSpPr txBox="1">
            <a:spLocks noGrp="1"/>
          </p:cNvSpPr>
          <p:nvPr>
            <p:ph type="title" idx="3"/>
          </p:nvPr>
        </p:nvSpPr>
        <p:spPr>
          <a:xfrm>
            <a:off x="2709178"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075" name="Google Shape;1075;p26"/>
          <p:cNvSpPr txBox="1">
            <a:spLocks noGrp="1"/>
          </p:cNvSpPr>
          <p:nvPr>
            <p:ph type="title" idx="4"/>
          </p:nvPr>
        </p:nvSpPr>
        <p:spPr>
          <a:xfrm>
            <a:off x="2709178"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076" name="Google Shape;1076;p26"/>
          <p:cNvSpPr txBox="1">
            <a:spLocks noGrp="1"/>
          </p:cNvSpPr>
          <p:nvPr>
            <p:ph type="title" idx="5"/>
          </p:nvPr>
        </p:nvSpPr>
        <p:spPr>
          <a:xfrm>
            <a:off x="4698355" y="1404675"/>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077" name="Google Shape;1077;p26"/>
          <p:cNvSpPr txBox="1">
            <a:spLocks noGrp="1"/>
          </p:cNvSpPr>
          <p:nvPr>
            <p:ph type="title" idx="6"/>
          </p:nvPr>
        </p:nvSpPr>
        <p:spPr>
          <a:xfrm>
            <a:off x="4698355" y="3066688"/>
            <a:ext cx="761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078" name="Google Shape;1078;p26"/>
          <p:cNvSpPr txBox="1">
            <a:spLocks noGrp="1"/>
          </p:cNvSpPr>
          <p:nvPr>
            <p:ph type="subTitle" idx="1"/>
          </p:nvPr>
        </p:nvSpPr>
        <p:spPr>
          <a:xfrm>
            <a:off x="720000" y="185226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Project Objectives</a:t>
            </a:r>
            <a:endParaRPr dirty="0"/>
          </a:p>
        </p:txBody>
      </p:sp>
      <p:sp>
        <p:nvSpPr>
          <p:cNvPr id="1079" name="Google Shape;1079;p26"/>
          <p:cNvSpPr txBox="1">
            <a:spLocks noGrp="1"/>
          </p:cNvSpPr>
          <p:nvPr>
            <p:ph type="subTitle" idx="7"/>
          </p:nvPr>
        </p:nvSpPr>
        <p:spPr>
          <a:xfrm>
            <a:off x="2709178" y="1852268"/>
            <a:ext cx="2176058"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Methodologies</a:t>
            </a:r>
            <a:endParaRPr dirty="0"/>
          </a:p>
        </p:txBody>
      </p:sp>
      <p:sp>
        <p:nvSpPr>
          <p:cNvPr id="1080" name="Google Shape;1080;p26"/>
          <p:cNvSpPr txBox="1">
            <a:spLocks noGrp="1"/>
          </p:cNvSpPr>
          <p:nvPr>
            <p:ph type="subTitle" idx="8"/>
          </p:nvPr>
        </p:nvSpPr>
        <p:spPr>
          <a:xfrm>
            <a:off x="4698355" y="185226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 Modeling</a:t>
            </a:r>
            <a:endParaRPr dirty="0"/>
          </a:p>
        </p:txBody>
      </p:sp>
      <p:sp>
        <p:nvSpPr>
          <p:cNvPr id="1081" name="Google Shape;1081;p26"/>
          <p:cNvSpPr txBox="1">
            <a:spLocks noGrp="1"/>
          </p:cNvSpPr>
          <p:nvPr>
            <p:ph type="subTitle" idx="9"/>
          </p:nvPr>
        </p:nvSpPr>
        <p:spPr>
          <a:xfrm>
            <a:off x="719999" y="3514248"/>
            <a:ext cx="1764629"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Details about Approaches</a:t>
            </a:r>
            <a:endParaRPr dirty="0"/>
          </a:p>
        </p:txBody>
      </p:sp>
      <p:sp>
        <p:nvSpPr>
          <p:cNvPr id="1082" name="Google Shape;1082;p26"/>
          <p:cNvSpPr txBox="1">
            <a:spLocks noGrp="1"/>
          </p:cNvSpPr>
          <p:nvPr>
            <p:ph type="subTitle" idx="13"/>
          </p:nvPr>
        </p:nvSpPr>
        <p:spPr>
          <a:xfrm>
            <a:off x="2709178" y="351424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Examples</a:t>
            </a:r>
            <a:endParaRPr dirty="0"/>
          </a:p>
        </p:txBody>
      </p:sp>
      <p:sp>
        <p:nvSpPr>
          <p:cNvPr id="1083" name="Google Shape;1083;p26"/>
          <p:cNvSpPr txBox="1">
            <a:spLocks noGrp="1"/>
          </p:cNvSpPr>
          <p:nvPr>
            <p:ph type="subTitle" idx="14"/>
          </p:nvPr>
        </p:nvSpPr>
        <p:spPr>
          <a:xfrm>
            <a:off x="4698355" y="3514248"/>
            <a:ext cx="15939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a:t>
            </a:r>
            <a:endParaRPr dirty="0"/>
          </a:p>
        </p:txBody>
      </p:sp>
      <p:grpSp>
        <p:nvGrpSpPr>
          <p:cNvPr id="1084" name="Google Shape;1084;p26"/>
          <p:cNvGrpSpPr/>
          <p:nvPr/>
        </p:nvGrpSpPr>
        <p:grpSpPr>
          <a:xfrm>
            <a:off x="6444695" y="1114373"/>
            <a:ext cx="1986215" cy="3269968"/>
            <a:chOff x="6934075" y="1778325"/>
            <a:chExt cx="689275" cy="1134775"/>
          </a:xfrm>
        </p:grpSpPr>
        <p:sp>
          <p:nvSpPr>
            <p:cNvPr id="1085" name="Google Shape;1085;p26"/>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6"/>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6"/>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6"/>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6"/>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6"/>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6"/>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6"/>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6"/>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6"/>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6"/>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6"/>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6"/>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6"/>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6"/>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6"/>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6"/>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372995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How does it help with our Research?</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37815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Have a big picture of the public sentiment on different topics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Can identify the posts with strong sentiments and perhaps manually analyze it</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endParaRPr lang="en-US" sz="1600" dirty="0"/>
          </a:p>
        </p:txBody>
      </p:sp>
      <p:pic>
        <p:nvPicPr>
          <p:cNvPr id="1030" name="Picture 6" descr="Python Sentiment Analysis Tutorial | DataCamp">
            <a:extLst>
              <a:ext uri="{FF2B5EF4-FFF2-40B4-BE49-F238E27FC236}">
                <a16:creationId xmlns:a16="http://schemas.microsoft.com/office/drawing/2014/main" id="{71C8D41E-88A1-4325-B5ED-58F256D7F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00087"/>
            <a:ext cx="3438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79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2.1. What is LDA Topic Modeling?</a:t>
            </a:r>
          </a:p>
        </p:txBody>
      </p:sp>
    </p:spTree>
    <p:extLst>
      <p:ext uri="{BB962C8B-B14F-4D97-AF65-F5344CB8AC3E}">
        <p14:creationId xmlns:p14="http://schemas.microsoft.com/office/powerpoint/2010/main" val="35496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LDA-based topic modeling process | Download Scientific Diagram">
            <a:extLst>
              <a:ext uri="{FF2B5EF4-FFF2-40B4-BE49-F238E27FC236}">
                <a16:creationId xmlns:a16="http://schemas.microsoft.com/office/drawing/2014/main" id="{F1856135-390C-493E-B8F6-24E84E0E9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500063"/>
            <a:ext cx="809625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985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LDA, which stands for </a:t>
            </a:r>
            <a:r>
              <a:rPr lang="en-US" sz="1600" b="1" dirty="0"/>
              <a:t>Latent Dirichlet Allocation</a:t>
            </a:r>
            <a:r>
              <a:rPr lang="en-US" sz="1600" dirty="0"/>
              <a:t>, is a technique used in natural language processing to find topics in a collection of documents. </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It is calculated based on </a:t>
            </a:r>
            <a:r>
              <a:rPr lang="en-US" sz="1600" b="1" dirty="0"/>
              <a:t>TF-IDF Score</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i="1" dirty="0"/>
              <a:t>Think of it as a way to automatically discover the topics that different documents talk about, without needing to read them all.</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09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Imagine you have these three documents: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game was exciting and the team played well.“</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fashion show featured beautiful designs and stylish clothes.“</a:t>
            </a:r>
          </a:p>
          <a:p>
            <a:pPr marL="171450" lvl="0" indent="-171450" algn="l" rtl="0">
              <a:spcBef>
                <a:spcPts val="0"/>
              </a:spcBef>
              <a:spcAft>
                <a:spcPts val="0"/>
              </a:spcAft>
              <a:buFont typeface="Arial" panose="020B0604020202020204" pitchFamily="34" charset="0"/>
              <a:buChar char="•"/>
            </a:pPr>
            <a:endParaRPr lang="en-US" sz="1600" dirty="0"/>
          </a:p>
          <a:p>
            <a:pPr marL="171450" lvl="0" indent="-171450" algn="l" rtl="0">
              <a:spcBef>
                <a:spcPts val="0"/>
              </a:spcBef>
              <a:spcAft>
                <a:spcPts val="0"/>
              </a:spcAft>
              <a:buFont typeface="Arial" panose="020B0604020202020204" pitchFamily="34" charset="0"/>
              <a:buChar char="•"/>
            </a:pPr>
            <a:r>
              <a:rPr lang="en-US" sz="1600" dirty="0"/>
              <a:t>"The technology conference showcased innovative gadgets and new software."</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LDA might figure out that there are three topics:</a:t>
            </a:r>
          </a:p>
          <a:p>
            <a:pPr marL="0" lvl="0" indent="0" algn="l" rtl="0">
              <a:spcBef>
                <a:spcPts val="0"/>
              </a:spcBef>
              <a:spcAft>
                <a:spcPts val="0"/>
              </a:spcAft>
            </a:pPr>
            <a:endParaRPr lang="en-US" sz="1600" dirty="0"/>
          </a:p>
          <a:p>
            <a:pPr marL="285750" lvl="0" indent="-285750" algn="l" rtl="0">
              <a:spcBef>
                <a:spcPts val="0"/>
              </a:spcBef>
              <a:spcAft>
                <a:spcPts val="0"/>
              </a:spcAft>
              <a:buFont typeface="Arial" panose="020B0604020202020204" pitchFamily="34" charset="0"/>
              <a:buChar char="•"/>
            </a:pPr>
            <a:r>
              <a:rPr lang="en-US" sz="1600" dirty="0"/>
              <a:t>Sports: </a:t>
            </a:r>
            <a:r>
              <a:rPr lang="en-US" sz="1600" b="1" dirty="0"/>
              <a:t>key words </a:t>
            </a:r>
            <a:r>
              <a:rPr lang="en-US" sz="1600" dirty="0"/>
              <a:t>like "game," "team," "played."</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Fashion: </a:t>
            </a:r>
            <a:r>
              <a:rPr lang="en-US" sz="1600" b="1" dirty="0"/>
              <a:t>key words </a:t>
            </a:r>
            <a:r>
              <a:rPr lang="en-US" sz="1600" dirty="0"/>
              <a:t>like "fashion," "designs," "clothes."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Technology: </a:t>
            </a:r>
            <a:r>
              <a:rPr lang="en-US" sz="1600" b="1" dirty="0"/>
              <a:t>key words </a:t>
            </a:r>
            <a:r>
              <a:rPr lang="en-US" sz="1600" dirty="0"/>
              <a:t>like "technology," "gadgets," "software."</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21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And based on the key words, it will determine that:</a:t>
            </a:r>
          </a:p>
          <a:p>
            <a:pPr marL="0" lvl="0" indent="0" algn="l" rtl="0">
              <a:spcBef>
                <a:spcPts val="0"/>
              </a:spcBef>
              <a:spcAft>
                <a:spcPts val="0"/>
              </a:spcAft>
            </a:pPr>
            <a:endParaRPr lang="en-US" sz="1600" b="1" dirty="0"/>
          </a:p>
          <a:p>
            <a:pPr marL="285750" lvl="0" indent="-285750" algn="l" rtl="0">
              <a:spcBef>
                <a:spcPts val="0"/>
              </a:spcBef>
              <a:spcAft>
                <a:spcPts val="0"/>
              </a:spcAft>
              <a:buFont typeface="Arial" panose="020B0604020202020204" pitchFamily="34" charset="0"/>
              <a:buChar char="•"/>
            </a:pPr>
            <a:r>
              <a:rPr lang="en-US" sz="1600" dirty="0"/>
              <a:t>Document 1 is mostly about sports.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2 is mostly about fashion.</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3 is mostly about technology.</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03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650" y="8567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LDA Topic Modeling</a:t>
            </a:r>
            <a:endParaRPr sz="2400" dirty="0"/>
          </a:p>
        </p:txBody>
      </p:sp>
      <p:sp>
        <p:nvSpPr>
          <p:cNvPr id="6" name="AutoShape 4" descr="Sentiment Analysis process [classic] | Creately">
            <a:extLst>
              <a:ext uri="{FF2B5EF4-FFF2-40B4-BE49-F238E27FC236}">
                <a16:creationId xmlns:a16="http://schemas.microsoft.com/office/drawing/2014/main" id="{6B0D2B3C-E157-4C77-9E42-CEFD775C3A7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Google Shape;1212;p27">
            <a:extLst>
              <a:ext uri="{FF2B5EF4-FFF2-40B4-BE49-F238E27FC236}">
                <a16:creationId xmlns:a16="http://schemas.microsoft.com/office/drawing/2014/main" id="{D02E1650-162C-4AE5-BC86-EC281CA9DB2F}"/>
              </a:ext>
            </a:extLst>
          </p:cNvPr>
          <p:cNvSpPr txBox="1">
            <a:spLocks noGrp="1"/>
          </p:cNvSpPr>
          <p:nvPr>
            <p:ph type="subTitle" idx="1"/>
          </p:nvPr>
        </p:nvSpPr>
        <p:spPr>
          <a:xfrm>
            <a:off x="689650" y="1580400"/>
            <a:ext cx="467435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b="1" dirty="0"/>
              <a:t>And based on the key words, it will determine that:</a:t>
            </a:r>
          </a:p>
          <a:p>
            <a:pPr marL="0" lvl="0" indent="0" algn="l" rtl="0">
              <a:spcBef>
                <a:spcPts val="0"/>
              </a:spcBef>
              <a:spcAft>
                <a:spcPts val="0"/>
              </a:spcAft>
            </a:pPr>
            <a:endParaRPr lang="en-US" sz="1600" b="1" dirty="0"/>
          </a:p>
          <a:p>
            <a:pPr marL="285750" lvl="0" indent="-285750" algn="l" rtl="0">
              <a:spcBef>
                <a:spcPts val="0"/>
              </a:spcBef>
              <a:spcAft>
                <a:spcPts val="0"/>
              </a:spcAft>
              <a:buFont typeface="Arial" panose="020B0604020202020204" pitchFamily="34" charset="0"/>
              <a:buChar char="•"/>
            </a:pPr>
            <a:r>
              <a:rPr lang="en-US" sz="1600" dirty="0"/>
              <a:t>Document 1 is mostly about sports.</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2 is mostly about fashion.</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Document 3 is mostly about technology.</a:t>
            </a:r>
          </a:p>
          <a:p>
            <a:pPr marL="285750" lvl="0" indent="-285750" algn="l" rtl="0">
              <a:spcBef>
                <a:spcPts val="0"/>
              </a:spcBef>
              <a:spcAft>
                <a:spcPts val="0"/>
              </a:spcAft>
              <a:buFont typeface="Arial" panose="020B0604020202020204" pitchFamily="34" charset="0"/>
              <a:buChar char="•"/>
            </a:pPr>
            <a:endParaRPr lang="en-US" sz="1600" dirty="0"/>
          </a:p>
          <a:p>
            <a:pPr marL="0" lvl="0" indent="0" algn="l" rtl="0">
              <a:spcBef>
                <a:spcPts val="0"/>
              </a:spcBef>
              <a:spcAft>
                <a:spcPts val="0"/>
              </a:spcAft>
            </a:pPr>
            <a:r>
              <a:rPr lang="en-US" sz="1600" u="sng" dirty="0"/>
              <a:t>Now, try to replace the </a:t>
            </a:r>
            <a:r>
              <a:rPr lang="en-US" sz="1600" b="1" u="sng" dirty="0"/>
              <a:t>Keywords</a:t>
            </a:r>
            <a:r>
              <a:rPr lang="en-US" sz="1600" u="sng" dirty="0"/>
              <a:t> with </a:t>
            </a:r>
            <a:r>
              <a:rPr lang="en-US" sz="1600" b="1" u="sng" dirty="0"/>
              <a:t>Top Terms</a:t>
            </a:r>
            <a:r>
              <a:rPr lang="en-US" sz="1600" u="sng" dirty="0"/>
              <a:t> with highest TF-IDF Scores</a:t>
            </a:r>
          </a:p>
        </p:txBody>
      </p:sp>
      <p:pic>
        <p:nvPicPr>
          <p:cNvPr id="3074" name="Picture 2" descr="Entropy 23 01301 g002">
            <a:extLst>
              <a:ext uri="{FF2B5EF4-FFF2-40B4-BE49-F238E27FC236}">
                <a16:creationId xmlns:a16="http://schemas.microsoft.com/office/drawing/2014/main" id="{FA176D1B-6CE2-45D9-ABD1-085024CB1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51" y="934829"/>
            <a:ext cx="2723150" cy="327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978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1245600" y="1795450"/>
            <a:ext cx="6912000" cy="841800"/>
          </a:xfrm>
        </p:spPr>
        <p:txBody>
          <a:bodyPr/>
          <a:lstStyle/>
          <a:p>
            <a:r>
              <a:rPr lang="en-US" dirty="0"/>
              <a:t>2.2. What is TF-IDF Score?</a:t>
            </a:r>
          </a:p>
        </p:txBody>
      </p:sp>
    </p:spTree>
    <p:extLst>
      <p:ext uri="{BB962C8B-B14F-4D97-AF65-F5344CB8AC3E}">
        <p14:creationId xmlns:p14="http://schemas.microsoft.com/office/powerpoint/2010/main" val="416883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mystify TF-IDF in Indexing and Ranking | by Ted Mei | Medium">
            <a:extLst>
              <a:ext uri="{FF2B5EF4-FFF2-40B4-BE49-F238E27FC236}">
                <a16:creationId xmlns:a16="http://schemas.microsoft.com/office/drawing/2014/main" id="{F2C67446-975D-4F93-B4E9-700CCA781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7200"/>
            <a:ext cx="9030236" cy="30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3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Introduction</a:t>
            </a:r>
            <a:endParaRPr sz="48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400" b="1" dirty="0"/>
              <a:t>Term Frequency (TF)</a:t>
            </a:r>
            <a:r>
              <a:rPr lang="en-US" sz="1400" dirty="0"/>
              <a:t> measures how often a term appears in a document. </a:t>
            </a:r>
          </a:p>
          <a:p>
            <a:pPr marL="0" lvl="0" indent="0"/>
            <a:endParaRPr lang="en-US" sz="1400" dirty="0"/>
          </a:p>
          <a:p>
            <a:pPr marL="0" lvl="0" indent="0"/>
            <a:r>
              <a:rPr lang="en-US" sz="1400" dirty="0"/>
              <a:t>It is calculated by dividing the number of times a term appears in a document by the total number of terms in that document.</a:t>
            </a:r>
          </a:p>
          <a:p>
            <a:pPr marL="0" lvl="0" indent="0"/>
            <a:endParaRPr lang="en-US" sz="1800" dirty="0"/>
          </a:p>
          <a:p>
            <a:pPr marL="0" lvl="0" indent="0"/>
            <a:r>
              <a:rPr lang="en-US" sz="1400" b="1" dirty="0"/>
              <a:t>Inverse Document Frequency (IDF)</a:t>
            </a:r>
            <a:r>
              <a:rPr lang="en-US" sz="1400" dirty="0"/>
              <a:t> measures how important a term is within a corpus. </a:t>
            </a:r>
          </a:p>
          <a:p>
            <a:pPr marL="0" lvl="0" indent="0"/>
            <a:endParaRPr lang="en-US" sz="1400" dirty="0"/>
          </a:p>
          <a:p>
            <a:pPr marL="0" lvl="0" indent="0"/>
            <a:r>
              <a:rPr lang="en-US" sz="1400" dirty="0"/>
              <a:t>It is calculated by dividing the total number of documents by the number of documents containing the term, and then taking the logarithm of the result.</a:t>
            </a:r>
            <a:endParaRPr lang="en-US" sz="1800" dirty="0"/>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Simplified: </a:t>
            </a:r>
          </a:p>
          <a:p>
            <a:pPr marL="0" lvl="0" indent="0"/>
            <a:endParaRPr lang="en-US" sz="1800" b="1" dirty="0"/>
          </a:p>
          <a:p>
            <a:pPr marL="0" lvl="0" indent="0"/>
            <a:r>
              <a:rPr lang="en-US" sz="1800" dirty="0"/>
              <a:t>"If a word shows up a lot in one document (high TF) but isn't all over the place in other documents (high IDF), </a:t>
            </a:r>
          </a:p>
          <a:p>
            <a:pPr marL="0" lvl="0" indent="0"/>
            <a:endParaRPr lang="en-US" sz="1800" dirty="0"/>
          </a:p>
          <a:p>
            <a:pPr marL="0" lvl="0" indent="0"/>
            <a:r>
              <a:rPr lang="en-US" sz="1800" dirty="0"/>
              <a:t>then it's probably really important for that document.</a:t>
            </a:r>
          </a:p>
          <a:p>
            <a:pPr marL="0" lvl="0" indent="0"/>
            <a:endParaRPr lang="en-US" sz="1800" dirty="0"/>
          </a:p>
          <a:p>
            <a:pPr marL="0" lvl="0" indent="0"/>
            <a:r>
              <a:rPr lang="en-US" sz="1800" dirty="0"/>
              <a:t>In other words, it makes this document special"</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8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Simplified: </a:t>
            </a:r>
          </a:p>
          <a:p>
            <a:pPr marL="0" lvl="0" indent="0"/>
            <a:endParaRPr lang="en-US" sz="1800" b="1" dirty="0"/>
          </a:p>
          <a:p>
            <a:pPr marL="0" lvl="0" indent="0"/>
            <a:r>
              <a:rPr lang="en-US" sz="1800" dirty="0"/>
              <a:t>“The words with High TF-IDF scores are called </a:t>
            </a:r>
            <a:r>
              <a:rPr lang="en-US" sz="1800" b="1" dirty="0"/>
              <a:t>Top Terms </a:t>
            </a:r>
            <a:r>
              <a:rPr lang="en-US" sz="1800" dirty="0"/>
              <a:t>of that text.</a:t>
            </a:r>
          </a:p>
          <a:p>
            <a:pPr marL="0" lvl="0" indent="0"/>
            <a:endParaRPr lang="en-US" sz="1800" dirty="0"/>
          </a:p>
          <a:p>
            <a:pPr marL="0" lvl="0" indent="0"/>
            <a:r>
              <a:rPr lang="en-US" sz="1800" dirty="0"/>
              <a:t>By clustering texts with similar Top Terms, we can achieve what is called LDA Topic Modeling ”</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Term Frequency (TF) - Inverse Document Frequency (IDF)</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1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7F602-062D-433C-A059-4190A82D813E}"/>
              </a:ext>
            </a:extLst>
          </p:cNvPr>
          <p:cNvPicPr>
            <a:picLocks noChangeAspect="1"/>
          </p:cNvPicPr>
          <p:nvPr/>
        </p:nvPicPr>
        <p:blipFill>
          <a:blip r:embed="rId2"/>
          <a:stretch>
            <a:fillRect/>
          </a:stretch>
        </p:blipFill>
        <p:spPr>
          <a:xfrm>
            <a:off x="827723" y="375953"/>
            <a:ext cx="7488554" cy="4391593"/>
          </a:xfrm>
          <a:prstGeom prst="rect">
            <a:avLst/>
          </a:prstGeom>
        </p:spPr>
      </p:pic>
    </p:spTree>
    <p:extLst>
      <p:ext uri="{BB962C8B-B14F-4D97-AF65-F5344CB8AC3E}">
        <p14:creationId xmlns:p14="http://schemas.microsoft.com/office/powerpoint/2010/main" val="3826578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600" dirty="0"/>
              <a:t>LDA topic modeling allows us to cluster texts with similar topics together</a:t>
            </a:r>
          </a:p>
          <a:p>
            <a:pPr marL="0" lvl="0" indent="0"/>
            <a:endParaRPr lang="en-US" sz="1600" dirty="0"/>
          </a:p>
          <a:p>
            <a:pPr marL="0" lvl="0" indent="0"/>
            <a:r>
              <a:rPr lang="en-US" sz="1600" dirty="0"/>
              <a:t>Then, by examine the Top Term distribution of different clusters, we can have an idea of :</a:t>
            </a:r>
          </a:p>
          <a:p>
            <a:pPr marL="0" lvl="0" indent="0"/>
            <a:endParaRPr lang="en-US" sz="1600" dirty="0"/>
          </a:p>
          <a:p>
            <a:pPr marL="285750" lvl="0" indent="-285750">
              <a:buFont typeface="Arial" panose="020B0604020202020204" pitchFamily="34" charset="0"/>
              <a:buChar char="•"/>
            </a:pPr>
            <a:r>
              <a:rPr lang="en-US" sz="1400" dirty="0"/>
              <a:t>what are the aspects people focus on when posting the contents</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And also, by clustering the texts, then analyze sentiment distribution, we may find what aspects shows positive sentiment distribution and what aspects shows negative ones.</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How is it helpful to our project?</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29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3. What is Principle Component Analysis?</a:t>
            </a:r>
          </a:p>
        </p:txBody>
      </p:sp>
    </p:spTree>
    <p:extLst>
      <p:ext uri="{BB962C8B-B14F-4D97-AF65-F5344CB8AC3E}">
        <p14:creationId xmlns:p14="http://schemas.microsoft.com/office/powerpoint/2010/main" val="111148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CA - Principal Component Analysis">
            <a:extLst>
              <a:ext uri="{FF2B5EF4-FFF2-40B4-BE49-F238E27FC236}">
                <a16:creationId xmlns:a16="http://schemas.microsoft.com/office/drawing/2014/main" id="{D8AAC1F2-E3D3-4776-AFCB-4BB5564E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63" y="1120950"/>
            <a:ext cx="7327273" cy="290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58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4848868" cy="1982700"/>
          </a:xfrm>
          <a:prstGeom prst="rect">
            <a:avLst/>
          </a:prstGeom>
        </p:spPr>
        <p:txBody>
          <a:bodyPr spcFirstLastPara="1" wrap="square" lIns="91425" tIns="91425" rIns="91425" bIns="91425" anchor="t" anchorCtr="0">
            <a:noAutofit/>
          </a:bodyPr>
          <a:lstStyle/>
          <a:p>
            <a:pPr marL="0" lvl="0" indent="0" algn="just"/>
            <a:r>
              <a:rPr lang="en-US" sz="1800" b="1" dirty="0"/>
              <a:t>Principal Component Analysis (PCA) </a:t>
            </a:r>
            <a:r>
              <a:rPr lang="en-US" sz="1800" dirty="0"/>
              <a:t>is a statistical technique used to simplify the complexity in high-dimensional data while retaining trends and patterns. </a:t>
            </a:r>
          </a:p>
          <a:p>
            <a:pPr marL="0" lvl="0" indent="0" algn="just"/>
            <a:endParaRPr lang="en-US" sz="1800" dirty="0"/>
          </a:p>
          <a:p>
            <a:pPr marL="0" lvl="0" indent="0" algn="just"/>
            <a:r>
              <a:rPr lang="en-US" sz="1800" dirty="0"/>
              <a:t>It does this by </a:t>
            </a:r>
            <a:r>
              <a:rPr lang="en-US" sz="1800" b="1" dirty="0"/>
              <a:t>transforming the original variables into a new set of variables</a:t>
            </a:r>
            <a:r>
              <a:rPr lang="en-US" sz="1800" dirty="0"/>
              <a:t>, called principal components, which are a linear combination of the original variables.</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lvl="0"/>
            <a:r>
              <a:rPr lang="en-US" sz="2000" dirty="0"/>
              <a:t>Principle Component Analysis</a:t>
            </a:r>
            <a:endParaRPr sz="2000" dirty="0"/>
          </a:p>
        </p:txBody>
      </p:sp>
      <p:pic>
        <p:nvPicPr>
          <p:cNvPr id="12294" name="Picture 6" descr="Principal Component Analysis (PCA) Explained Visually with Zero Math | by  Casey Cheng | Towards Data Science">
            <a:extLst>
              <a:ext uri="{FF2B5EF4-FFF2-40B4-BE49-F238E27FC236}">
                <a16:creationId xmlns:a16="http://schemas.microsoft.com/office/drawing/2014/main" id="{0767F194-F500-419B-ADFB-B8D1024D7981}"/>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4399" r="24399"/>
          <a:stretch>
            <a:fillRect/>
          </a:stretch>
        </p:blipFill>
        <p:spPr bwMode="auto">
          <a:xfrm>
            <a:off x="60421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tâ€™s simple.... Just follow the arrows on the board - Buzz and Woody (Toy  Story) Meme Meme Generator">
            <a:extLst>
              <a:ext uri="{FF2B5EF4-FFF2-40B4-BE49-F238E27FC236}">
                <a16:creationId xmlns:a16="http://schemas.microsoft.com/office/drawing/2014/main" id="{F3519E68-314D-468E-8FB1-ED09BD508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250" y="861131"/>
            <a:ext cx="6277500" cy="3421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085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PCA - Principal Component Analysis">
            <a:extLst>
              <a:ext uri="{FF2B5EF4-FFF2-40B4-BE49-F238E27FC236}">
                <a16:creationId xmlns:a16="http://schemas.microsoft.com/office/drawing/2014/main" id="{D8AAC1F2-E3D3-4776-AFCB-4BB5564E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63" y="1856732"/>
            <a:ext cx="5974837" cy="23660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Baby Sun PNG by Collegeman1998 on DeviantArt">
            <a:extLst>
              <a:ext uri="{FF2B5EF4-FFF2-40B4-BE49-F238E27FC236}">
                <a16:creationId xmlns:a16="http://schemas.microsoft.com/office/drawing/2014/main" id="{67C53319-9C55-4620-B43D-6AD3BEF9E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00" y="920733"/>
            <a:ext cx="2892071" cy="2119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D16BE7-1A53-40FB-A276-19CFD8EBD1AB}"/>
              </a:ext>
            </a:extLst>
          </p:cNvPr>
          <p:cNvSpPr txBox="1"/>
          <p:nvPr/>
        </p:nvSpPr>
        <p:spPr>
          <a:xfrm>
            <a:off x="3000071" y="640800"/>
            <a:ext cx="5524729" cy="954107"/>
          </a:xfrm>
          <a:prstGeom prst="rect">
            <a:avLst/>
          </a:prstGeom>
          <a:noFill/>
        </p:spPr>
        <p:txBody>
          <a:bodyPr wrap="square" rtlCol="0">
            <a:spAutoFit/>
          </a:bodyPr>
          <a:lstStyle/>
          <a:p>
            <a:r>
              <a:rPr lang="en-US" dirty="0"/>
              <a:t>In a multiple dimensional space, where the sun casts the shadow to a two dimensional surface of each and every little dot that represents the final position of the text after following each direction the vectorized tokens points to.</a:t>
            </a:r>
          </a:p>
        </p:txBody>
      </p:sp>
    </p:spTree>
    <p:extLst>
      <p:ext uri="{BB962C8B-B14F-4D97-AF65-F5344CB8AC3E}">
        <p14:creationId xmlns:p14="http://schemas.microsoft.com/office/powerpoint/2010/main" val="1833832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89650" y="2051198"/>
            <a:ext cx="4306500" cy="19827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600" dirty="0"/>
              <a:t>What is our project about?</a:t>
            </a:r>
          </a:p>
          <a:p>
            <a:pPr marL="171450" lvl="0" indent="-171450" algn="l" rtl="0">
              <a:lnSpc>
                <a:spcPct val="150000"/>
              </a:lnSpc>
              <a:spcBef>
                <a:spcPts val="0"/>
              </a:spcBef>
              <a:spcAft>
                <a:spcPts val="0"/>
              </a:spcAft>
              <a:buFont typeface="Arial" panose="020B0604020202020204" pitchFamily="34" charset="0"/>
              <a:buChar char="•"/>
            </a:pPr>
            <a:r>
              <a:rPr lang="en-US" sz="1600" dirty="0"/>
              <a:t>What are the methods we are going to use?</a:t>
            </a:r>
          </a:p>
          <a:p>
            <a:pPr marL="171450" lvl="0" indent="-171450" algn="l" rtl="0">
              <a:lnSpc>
                <a:spcPct val="150000"/>
              </a:lnSpc>
              <a:spcBef>
                <a:spcPts val="0"/>
              </a:spcBef>
              <a:spcAft>
                <a:spcPts val="0"/>
              </a:spcAft>
              <a:buFont typeface="Arial" panose="020B0604020202020204" pitchFamily="34" charset="0"/>
              <a:buChar char="•"/>
            </a:pPr>
            <a:r>
              <a:rPr lang="en-US" sz="1600" dirty="0"/>
              <a:t>What are the major components of this research?</a:t>
            </a:r>
          </a:p>
          <a:p>
            <a:pPr marL="171450" lvl="0" indent="-171450" algn="l" rtl="0">
              <a:lnSpc>
                <a:spcPct val="150000"/>
              </a:lnSpc>
              <a:spcBef>
                <a:spcPts val="0"/>
              </a:spcBef>
              <a:spcAft>
                <a:spcPts val="0"/>
              </a:spcAft>
              <a:buFont typeface="Arial" panose="020B0604020202020204" pitchFamily="34" charset="0"/>
              <a:buChar char="•"/>
            </a:pPr>
            <a:r>
              <a:rPr lang="en-US" sz="1600" dirty="0"/>
              <a:t>And what do we hope to find?</a:t>
            </a:r>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our Project?</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6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2DC065-2347-443E-A2EA-66C1384E3A0A}"/>
              </a:ext>
            </a:extLst>
          </p:cNvPr>
          <p:cNvPicPr>
            <a:picLocks noChangeAspect="1"/>
          </p:cNvPicPr>
          <p:nvPr/>
        </p:nvPicPr>
        <p:blipFill>
          <a:blip r:embed="rId2"/>
          <a:stretch>
            <a:fillRect/>
          </a:stretch>
        </p:blipFill>
        <p:spPr>
          <a:xfrm>
            <a:off x="107999" y="625834"/>
            <a:ext cx="5233656" cy="3571201"/>
          </a:xfrm>
          <a:prstGeom prst="rect">
            <a:avLst/>
          </a:prstGeom>
        </p:spPr>
      </p:pic>
      <p:pic>
        <p:nvPicPr>
          <p:cNvPr id="8" name="Picture 7">
            <a:extLst>
              <a:ext uri="{FF2B5EF4-FFF2-40B4-BE49-F238E27FC236}">
                <a16:creationId xmlns:a16="http://schemas.microsoft.com/office/drawing/2014/main" id="{6D234391-50E0-4AAF-B870-49AF20F07482}"/>
              </a:ext>
            </a:extLst>
          </p:cNvPr>
          <p:cNvPicPr>
            <a:picLocks noChangeAspect="1"/>
          </p:cNvPicPr>
          <p:nvPr/>
        </p:nvPicPr>
        <p:blipFill>
          <a:blip r:embed="rId3"/>
          <a:stretch>
            <a:fillRect/>
          </a:stretch>
        </p:blipFill>
        <p:spPr>
          <a:xfrm>
            <a:off x="5457600" y="625834"/>
            <a:ext cx="3578401" cy="3632825"/>
          </a:xfrm>
          <a:prstGeom prst="rect">
            <a:avLst/>
          </a:prstGeom>
        </p:spPr>
      </p:pic>
    </p:spTree>
    <p:extLst>
      <p:ext uri="{BB962C8B-B14F-4D97-AF65-F5344CB8AC3E}">
        <p14:creationId xmlns:p14="http://schemas.microsoft.com/office/powerpoint/2010/main" val="3195151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A39384-1A21-474F-87FC-53731CE25C01}"/>
              </a:ext>
            </a:extLst>
          </p:cNvPr>
          <p:cNvPicPr>
            <a:picLocks noChangeAspect="1"/>
          </p:cNvPicPr>
          <p:nvPr/>
        </p:nvPicPr>
        <p:blipFill>
          <a:blip r:embed="rId2"/>
          <a:stretch>
            <a:fillRect/>
          </a:stretch>
        </p:blipFill>
        <p:spPr>
          <a:xfrm>
            <a:off x="510056" y="516111"/>
            <a:ext cx="3885945" cy="3873838"/>
          </a:xfrm>
          <a:prstGeom prst="rect">
            <a:avLst/>
          </a:prstGeom>
        </p:spPr>
      </p:pic>
      <p:pic>
        <p:nvPicPr>
          <p:cNvPr id="11" name="Picture 10">
            <a:extLst>
              <a:ext uri="{FF2B5EF4-FFF2-40B4-BE49-F238E27FC236}">
                <a16:creationId xmlns:a16="http://schemas.microsoft.com/office/drawing/2014/main" id="{9355E2FF-D54F-42B4-A61C-9B9C83599801}"/>
              </a:ext>
            </a:extLst>
          </p:cNvPr>
          <p:cNvPicPr>
            <a:picLocks noChangeAspect="1"/>
          </p:cNvPicPr>
          <p:nvPr/>
        </p:nvPicPr>
        <p:blipFill>
          <a:blip r:embed="rId3"/>
          <a:stretch>
            <a:fillRect/>
          </a:stretch>
        </p:blipFill>
        <p:spPr>
          <a:xfrm>
            <a:off x="4626745" y="516859"/>
            <a:ext cx="4007199" cy="3873090"/>
          </a:xfrm>
          <a:prstGeom prst="rect">
            <a:avLst/>
          </a:prstGeom>
        </p:spPr>
      </p:pic>
    </p:spTree>
    <p:extLst>
      <p:ext uri="{BB962C8B-B14F-4D97-AF65-F5344CB8AC3E}">
        <p14:creationId xmlns:p14="http://schemas.microsoft.com/office/powerpoint/2010/main" val="2463193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Tree>
    <p:extLst>
      <p:ext uri="{BB962C8B-B14F-4D97-AF65-F5344CB8AC3E}">
        <p14:creationId xmlns:p14="http://schemas.microsoft.com/office/powerpoint/2010/main" val="1508064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
        <p:nvSpPr>
          <p:cNvPr id="2" name="Oval 1">
            <a:extLst>
              <a:ext uri="{FF2B5EF4-FFF2-40B4-BE49-F238E27FC236}">
                <a16:creationId xmlns:a16="http://schemas.microsoft.com/office/drawing/2014/main" id="{9A63B20A-C336-427A-ABAC-922D42C2CE32}"/>
              </a:ext>
            </a:extLst>
          </p:cNvPr>
          <p:cNvSpPr/>
          <p:nvPr/>
        </p:nvSpPr>
        <p:spPr>
          <a:xfrm>
            <a:off x="2001600" y="1523205"/>
            <a:ext cx="1044000" cy="9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FEAE84F-6F82-4B2F-B441-A4A5132986BC}"/>
              </a:ext>
            </a:extLst>
          </p:cNvPr>
          <p:cNvSpPr/>
          <p:nvPr/>
        </p:nvSpPr>
        <p:spPr>
          <a:xfrm>
            <a:off x="4975200" y="943500"/>
            <a:ext cx="1490400" cy="936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7694ABC-E201-4B2F-B4F7-77E6E7FFCBD0}"/>
              </a:ext>
            </a:extLst>
          </p:cNvPr>
          <p:cNvSpPr/>
          <p:nvPr/>
        </p:nvSpPr>
        <p:spPr>
          <a:xfrm>
            <a:off x="5720400" y="193680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A312E0D-A5BB-45E0-B640-9D582DD7C382}"/>
              </a:ext>
            </a:extLst>
          </p:cNvPr>
          <p:cNvSpPr/>
          <p:nvPr/>
        </p:nvSpPr>
        <p:spPr>
          <a:xfrm>
            <a:off x="4402800" y="2887200"/>
            <a:ext cx="1825200" cy="124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8596EDB-C1DD-4FA8-9AA4-AAF2E938D611}"/>
              </a:ext>
            </a:extLst>
          </p:cNvPr>
          <p:cNvSpPr/>
          <p:nvPr/>
        </p:nvSpPr>
        <p:spPr>
          <a:xfrm>
            <a:off x="3961950" y="101430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2E80E90-F755-47F2-93FD-1E0FC3B27282}"/>
              </a:ext>
            </a:extLst>
          </p:cNvPr>
          <p:cNvSpPr/>
          <p:nvPr/>
        </p:nvSpPr>
        <p:spPr>
          <a:xfrm>
            <a:off x="4894350" y="206895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962B4F4-761E-47E0-9549-50F139C2DEA5}"/>
              </a:ext>
            </a:extLst>
          </p:cNvPr>
          <p:cNvSpPr/>
          <p:nvPr/>
        </p:nvSpPr>
        <p:spPr>
          <a:xfrm>
            <a:off x="2893050" y="1479128"/>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CA9161-589D-4149-99BD-F02051892F2B}"/>
              </a:ext>
            </a:extLst>
          </p:cNvPr>
          <p:cNvSpPr/>
          <p:nvPr/>
        </p:nvSpPr>
        <p:spPr>
          <a:xfrm>
            <a:off x="3560700" y="152991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A519DCE-E617-49B2-B574-0FF97A34F7C9}"/>
              </a:ext>
            </a:extLst>
          </p:cNvPr>
          <p:cNvSpPr/>
          <p:nvPr/>
        </p:nvSpPr>
        <p:spPr>
          <a:xfrm>
            <a:off x="4150373" y="2380807"/>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EC0E3FD-B2FB-4A54-85E7-0AF5F6ECDF5F}"/>
              </a:ext>
            </a:extLst>
          </p:cNvPr>
          <p:cNvSpPr/>
          <p:nvPr/>
        </p:nvSpPr>
        <p:spPr>
          <a:xfrm>
            <a:off x="3285000" y="195075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C9DE35E-B837-4637-A9E8-7D44B7B78185}"/>
              </a:ext>
            </a:extLst>
          </p:cNvPr>
          <p:cNvSpPr/>
          <p:nvPr/>
        </p:nvSpPr>
        <p:spPr>
          <a:xfrm>
            <a:off x="2936285" y="2541090"/>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420897-A2D9-42B5-8924-01BEE10021C6}"/>
              </a:ext>
            </a:extLst>
          </p:cNvPr>
          <p:cNvSpPr/>
          <p:nvPr/>
        </p:nvSpPr>
        <p:spPr>
          <a:xfrm>
            <a:off x="3626475" y="590374"/>
            <a:ext cx="842100" cy="5224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785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540040-0AAB-44AC-946B-5559E0288D95}"/>
              </a:ext>
            </a:extLst>
          </p:cNvPr>
          <p:cNvPicPr>
            <a:picLocks noChangeAspect="1"/>
          </p:cNvPicPr>
          <p:nvPr/>
        </p:nvPicPr>
        <p:blipFill>
          <a:blip r:embed="rId2"/>
          <a:stretch>
            <a:fillRect/>
          </a:stretch>
        </p:blipFill>
        <p:spPr>
          <a:xfrm>
            <a:off x="926077" y="108000"/>
            <a:ext cx="7224323" cy="4881870"/>
          </a:xfrm>
          <a:prstGeom prst="rect">
            <a:avLst/>
          </a:prstGeom>
        </p:spPr>
      </p:pic>
      <p:sp>
        <p:nvSpPr>
          <p:cNvPr id="2" name="Arrow: Up 1">
            <a:extLst>
              <a:ext uri="{FF2B5EF4-FFF2-40B4-BE49-F238E27FC236}">
                <a16:creationId xmlns:a16="http://schemas.microsoft.com/office/drawing/2014/main" id="{11C635E1-B545-45FC-A833-FA9E19405CCF}"/>
              </a:ext>
            </a:extLst>
          </p:cNvPr>
          <p:cNvSpPr/>
          <p:nvPr/>
        </p:nvSpPr>
        <p:spPr>
          <a:xfrm>
            <a:off x="5179202" y="1912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Up 3">
            <a:extLst>
              <a:ext uri="{FF2B5EF4-FFF2-40B4-BE49-F238E27FC236}">
                <a16:creationId xmlns:a16="http://schemas.microsoft.com/office/drawing/2014/main" id="{72141E18-2A28-4DC9-824F-CB1271E7AC48}"/>
              </a:ext>
            </a:extLst>
          </p:cNvPr>
          <p:cNvSpPr/>
          <p:nvPr/>
        </p:nvSpPr>
        <p:spPr>
          <a:xfrm>
            <a:off x="5826000" y="16212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Up 5">
            <a:extLst>
              <a:ext uri="{FF2B5EF4-FFF2-40B4-BE49-F238E27FC236}">
                <a16:creationId xmlns:a16="http://schemas.microsoft.com/office/drawing/2014/main" id="{875B80A3-8D35-45F1-9E21-BB769BF67215}"/>
              </a:ext>
            </a:extLst>
          </p:cNvPr>
          <p:cNvSpPr/>
          <p:nvPr/>
        </p:nvSpPr>
        <p:spPr>
          <a:xfrm>
            <a:off x="4977602" y="38220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F49156AB-A72B-4E3F-83CB-E4B4CB37B413}"/>
              </a:ext>
            </a:extLst>
          </p:cNvPr>
          <p:cNvSpPr/>
          <p:nvPr/>
        </p:nvSpPr>
        <p:spPr>
          <a:xfrm>
            <a:off x="6038723" y="2254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BC0DB7AA-4B7A-4B4F-BBE7-F9BB85A6E406}"/>
              </a:ext>
            </a:extLst>
          </p:cNvPr>
          <p:cNvSpPr/>
          <p:nvPr/>
        </p:nvSpPr>
        <p:spPr>
          <a:xfrm>
            <a:off x="3741281" y="2570535"/>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0A83AAFA-C960-49B0-94B2-CD29B12190D2}"/>
              </a:ext>
            </a:extLst>
          </p:cNvPr>
          <p:cNvSpPr/>
          <p:nvPr/>
        </p:nvSpPr>
        <p:spPr>
          <a:xfrm>
            <a:off x="5078402" y="24264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5A8FFD58-934A-4091-BFC9-B7CB56AEEDD1}"/>
              </a:ext>
            </a:extLst>
          </p:cNvPr>
          <p:cNvSpPr/>
          <p:nvPr/>
        </p:nvSpPr>
        <p:spPr>
          <a:xfrm>
            <a:off x="4701602" y="2734800"/>
            <a:ext cx="201600" cy="208800"/>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566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1EAD8-36E5-4139-B519-D25F95133E82}"/>
              </a:ext>
            </a:extLst>
          </p:cNvPr>
          <p:cNvPicPr>
            <a:picLocks noChangeAspect="1"/>
          </p:cNvPicPr>
          <p:nvPr/>
        </p:nvPicPr>
        <p:blipFill>
          <a:blip r:embed="rId2"/>
          <a:stretch>
            <a:fillRect/>
          </a:stretch>
        </p:blipFill>
        <p:spPr>
          <a:xfrm>
            <a:off x="560432" y="87538"/>
            <a:ext cx="7935567" cy="5087362"/>
          </a:xfrm>
          <a:prstGeom prst="rect">
            <a:avLst/>
          </a:prstGeom>
        </p:spPr>
      </p:pic>
    </p:spTree>
    <p:extLst>
      <p:ext uri="{BB962C8B-B14F-4D97-AF65-F5344CB8AC3E}">
        <p14:creationId xmlns:p14="http://schemas.microsoft.com/office/powerpoint/2010/main" val="4093215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60950" y="1195850"/>
            <a:ext cx="6532650" cy="841800"/>
          </a:xfrm>
        </p:spPr>
        <p:txBody>
          <a:bodyPr/>
          <a:lstStyle/>
          <a:p>
            <a:r>
              <a:rPr lang="en-US" sz="3600" dirty="0"/>
              <a:t>What does this mean?</a:t>
            </a:r>
          </a:p>
        </p:txBody>
      </p:sp>
    </p:spTree>
    <p:extLst>
      <p:ext uri="{BB962C8B-B14F-4D97-AF65-F5344CB8AC3E}">
        <p14:creationId xmlns:p14="http://schemas.microsoft.com/office/powerpoint/2010/main" val="2344318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60950" y="1195850"/>
            <a:ext cx="6532650" cy="841800"/>
          </a:xfrm>
        </p:spPr>
        <p:txBody>
          <a:bodyPr/>
          <a:lstStyle/>
          <a:p>
            <a:r>
              <a:rPr lang="en-US" sz="3600" dirty="0"/>
              <a:t>What does this mean?</a:t>
            </a:r>
          </a:p>
        </p:txBody>
      </p:sp>
      <p:sp>
        <p:nvSpPr>
          <p:cNvPr id="4" name="TextBox 3">
            <a:extLst>
              <a:ext uri="{FF2B5EF4-FFF2-40B4-BE49-F238E27FC236}">
                <a16:creationId xmlns:a16="http://schemas.microsoft.com/office/drawing/2014/main" id="{312E7144-8465-468C-ABCF-0E8CE5D47F32}"/>
              </a:ext>
            </a:extLst>
          </p:cNvPr>
          <p:cNvSpPr txBox="1"/>
          <p:nvPr/>
        </p:nvSpPr>
        <p:spPr>
          <a:xfrm>
            <a:off x="928800" y="2095200"/>
            <a:ext cx="7437600" cy="2739211"/>
          </a:xfrm>
          <a:prstGeom prst="rect">
            <a:avLst/>
          </a:prstGeom>
          <a:noFill/>
        </p:spPr>
        <p:txBody>
          <a:bodyPr wrap="square" rtlCol="0">
            <a:spAutoFit/>
          </a:bodyPr>
          <a:lstStyle/>
          <a:p>
            <a:r>
              <a:rPr lang="en-US" sz="1800" dirty="0"/>
              <a:t>It means even if </a:t>
            </a:r>
            <a:r>
              <a:rPr lang="en-US" sz="1800" b="1" dirty="0"/>
              <a:t>the texts are talking about the same topic </a:t>
            </a:r>
            <a:r>
              <a:rPr lang="en-US" sz="1800" i="1" dirty="0"/>
              <a:t>(indicated by the Top Terms calculated based on TF-IDF scores), </a:t>
            </a:r>
          </a:p>
          <a:p>
            <a:endParaRPr lang="en-US" sz="1800" dirty="0"/>
          </a:p>
          <a:p>
            <a:r>
              <a:rPr lang="en-US" sz="1800" b="1" dirty="0"/>
              <a:t>their “representations” are different </a:t>
            </a:r>
            <a:r>
              <a:rPr lang="en-US" sz="1800" dirty="0"/>
              <a:t>in the multi-dimensional vector space.</a:t>
            </a:r>
          </a:p>
          <a:p>
            <a:endParaRPr lang="en-US" sz="1800" dirty="0"/>
          </a:p>
          <a:p>
            <a:r>
              <a:rPr lang="en-US" sz="1800" i="1" dirty="0"/>
              <a:t>In other word: the same words may mean different things in different texts.</a:t>
            </a:r>
          </a:p>
          <a:p>
            <a:endParaRPr lang="en-US" dirty="0"/>
          </a:p>
          <a:p>
            <a:endParaRPr lang="en-US" dirty="0"/>
          </a:p>
        </p:txBody>
      </p:sp>
    </p:spTree>
    <p:extLst>
      <p:ext uri="{BB962C8B-B14F-4D97-AF65-F5344CB8AC3E}">
        <p14:creationId xmlns:p14="http://schemas.microsoft.com/office/powerpoint/2010/main" val="281595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659DD-3804-4938-88B6-2979CA44CB44}"/>
              </a:ext>
            </a:extLst>
          </p:cNvPr>
          <p:cNvSpPr>
            <a:spLocks noGrp="1"/>
          </p:cNvSpPr>
          <p:nvPr>
            <p:ph type="title" idx="2"/>
          </p:nvPr>
        </p:nvSpPr>
        <p:spPr>
          <a:xfrm>
            <a:off x="736001" y="518400"/>
            <a:ext cx="3511999" cy="3795150"/>
          </a:xfrm>
        </p:spPr>
        <p:txBody>
          <a:bodyPr/>
          <a:lstStyle/>
          <a:p>
            <a:r>
              <a:rPr lang="en-US" sz="1800" b="0" dirty="0"/>
              <a:t>For Example: </a:t>
            </a:r>
            <a:br>
              <a:rPr lang="en-US" sz="1800" b="0" dirty="0"/>
            </a:br>
            <a:br>
              <a:rPr lang="en-US" sz="1800" b="0" dirty="0"/>
            </a:br>
            <a:r>
              <a:rPr lang="en-US" sz="1800" b="0" dirty="0">
                <a:latin typeface="+mn-lt"/>
              </a:rPr>
              <a:t>When Elon Musk and I are both talking about money,</a:t>
            </a:r>
            <a:br>
              <a:rPr lang="en-US" sz="1800" b="0" dirty="0">
                <a:latin typeface="+mn-lt"/>
              </a:rPr>
            </a:br>
            <a:r>
              <a:rPr lang="en-US" sz="1800" b="0" dirty="0">
                <a:latin typeface="+mn-lt"/>
              </a:rPr>
              <a:t> </a:t>
            </a:r>
            <a:br>
              <a:rPr lang="en-US" sz="1800" b="0" dirty="0">
                <a:latin typeface="+mn-lt"/>
              </a:rPr>
            </a:br>
            <a:r>
              <a:rPr lang="en-US" sz="1800" b="0" dirty="0">
                <a:latin typeface="+mn-lt"/>
              </a:rPr>
              <a:t>the concepts of “Money” would be totally different between us.</a:t>
            </a:r>
            <a:br>
              <a:rPr lang="en-US" sz="1800" b="0" dirty="0">
                <a:latin typeface="+mn-lt"/>
              </a:rPr>
            </a:br>
            <a:br>
              <a:rPr lang="en-US" sz="1800" b="0" dirty="0">
                <a:latin typeface="+mn-lt"/>
              </a:rPr>
            </a:br>
            <a:r>
              <a:rPr lang="en-US" sz="1800" b="0" dirty="0">
                <a:latin typeface="+mn-lt"/>
              </a:rPr>
              <a:t>Talking about the same topic doesn’t necessarily mean talking about the same thing. </a:t>
            </a:r>
          </a:p>
        </p:txBody>
      </p:sp>
      <p:pic>
        <p:nvPicPr>
          <p:cNvPr id="5" name="Picture 4">
            <a:extLst>
              <a:ext uri="{FF2B5EF4-FFF2-40B4-BE49-F238E27FC236}">
                <a16:creationId xmlns:a16="http://schemas.microsoft.com/office/drawing/2014/main" id="{19F246DA-D337-4F65-B8D2-6FA0ADA8185B}"/>
              </a:ext>
            </a:extLst>
          </p:cNvPr>
          <p:cNvPicPr>
            <a:picLocks noChangeAspect="1"/>
          </p:cNvPicPr>
          <p:nvPr/>
        </p:nvPicPr>
        <p:blipFill>
          <a:blip r:embed="rId2"/>
          <a:stretch>
            <a:fillRect/>
          </a:stretch>
        </p:blipFill>
        <p:spPr>
          <a:xfrm>
            <a:off x="4334400" y="1006206"/>
            <a:ext cx="3837600" cy="3117538"/>
          </a:xfrm>
          <a:prstGeom prst="rect">
            <a:avLst/>
          </a:prstGeom>
        </p:spPr>
      </p:pic>
    </p:spTree>
    <p:extLst>
      <p:ext uri="{BB962C8B-B14F-4D97-AF65-F5344CB8AC3E}">
        <p14:creationId xmlns:p14="http://schemas.microsoft.com/office/powerpoint/2010/main" val="2933219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600" dirty="0"/>
              <a:t>PCA serves as an alternative method to LDA topic modeling. The visual representation is more straight-forward </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It can also double check the results to see if we have done it right.</a:t>
            </a:r>
          </a:p>
          <a:p>
            <a:pPr marL="285750" lvl="0" indent="-285750">
              <a:buFont typeface="Arial" panose="020B0604020202020204" pitchFamily="34" charset="0"/>
              <a:buChar char="•"/>
            </a:pPr>
            <a:endParaRPr lang="en-US" sz="1600" dirty="0"/>
          </a:p>
          <a:p>
            <a:pPr marL="285750" lvl="0" indent="-285750">
              <a:buFont typeface="Arial" panose="020B0604020202020204" pitchFamily="34" charset="0"/>
              <a:buChar char="•"/>
            </a:pPr>
            <a:r>
              <a:rPr lang="en-US" sz="1600" dirty="0"/>
              <a:t>It is always recommended to use more than one methods or theories to test your results.</a:t>
            </a:r>
          </a:p>
          <a:p>
            <a:pPr marL="0" lvl="0" indent="0"/>
            <a:endParaRPr lang="en-US" sz="1600" dirty="0"/>
          </a:p>
          <a:p>
            <a:pPr marL="0" lvl="0" indent="0"/>
            <a:r>
              <a:rPr lang="en-US" sz="1600" i="1" dirty="0"/>
              <a:t>But we are still managing to reduce the principle components to two dimensional.</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How is it helpful to our project?</a:t>
            </a:r>
            <a:endParaRPr sz="2000" dirty="0"/>
          </a:p>
        </p:txBody>
      </p:sp>
      <p:pic>
        <p:nvPicPr>
          <p:cNvPr id="6" name="Picture 6" descr="Principal Component Analysis (PCA) Explained Visually with Zero Math | by  Casey Cheng | Towards Data Science">
            <a:extLst>
              <a:ext uri="{FF2B5EF4-FFF2-40B4-BE49-F238E27FC236}">
                <a16:creationId xmlns:a16="http://schemas.microsoft.com/office/drawing/2014/main" id="{1E24EE1F-C95D-41EE-A16D-B743986C8CC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4399" r="24399"/>
          <a:stretch>
            <a:fillRect/>
          </a:stretch>
        </p:blipFill>
        <p:spPr bwMode="auto">
          <a:xfrm>
            <a:off x="60421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7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12">
                                            <p:txEl>
                                              <p:pRg st="4" end="4"/>
                                            </p:txEl>
                                          </p:spTgt>
                                        </p:tgtEl>
                                        <p:attrNameLst>
                                          <p:attrName>style.visibility</p:attrName>
                                        </p:attrNameLst>
                                      </p:cBhvr>
                                      <p:to>
                                        <p:strVal val="visible"/>
                                      </p:to>
                                    </p:set>
                                    <p:animEffect transition="in" filter="randombar(horizontal)">
                                      <p:cBhvr>
                                        <p:cTn id="24" dur="500"/>
                                        <p:tgtEl>
                                          <p:spTgt spid="121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12">
                                            <p:txEl>
                                              <p:pRg st="6" end="6"/>
                                            </p:txEl>
                                          </p:spTgt>
                                        </p:tgtEl>
                                        <p:attrNameLst>
                                          <p:attrName>style.visibility</p:attrName>
                                        </p:attrNameLst>
                                      </p:cBhvr>
                                      <p:to>
                                        <p:strVal val="visible"/>
                                      </p:to>
                                    </p:set>
                                    <p:animEffect transition="in" filter="randombar(horizontal)">
                                      <p:cBhvr>
                                        <p:cTn id="29" dur="500"/>
                                        <p:tgtEl>
                                          <p:spTgt spid="12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 a nutshell:</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•To Understand Public Opinions in China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find the Gap between Public Sentiment and Government Narratives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to further analyze the mechanism of this gap</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All with the help of different NLP tools and Statistics.</a:t>
            </a:r>
          </a:p>
          <a:p>
            <a:pPr marL="0" lvl="0" indent="0" algn="l" rtl="0">
              <a:spcBef>
                <a:spcPts val="0"/>
              </a:spcBef>
              <a:spcAft>
                <a:spcPts val="0"/>
              </a:spcAft>
              <a:buNone/>
            </a:pPr>
            <a:endParaRPr lang="en-US" dirty="0"/>
          </a:p>
        </p:txBody>
      </p:sp>
      <p:sp>
        <p:nvSpPr>
          <p:cNvPr id="1213" name="Google Shape;1213;p2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our Project?</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What is Aspect-Based Analysis?</a:t>
            </a:r>
          </a:p>
        </p:txBody>
      </p:sp>
    </p:spTree>
    <p:extLst>
      <p:ext uri="{BB962C8B-B14F-4D97-AF65-F5344CB8AC3E}">
        <p14:creationId xmlns:p14="http://schemas.microsoft.com/office/powerpoint/2010/main" val="70999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608732" y="1602741"/>
            <a:ext cx="5302468" cy="1982700"/>
          </a:xfrm>
          <a:prstGeom prst="rect">
            <a:avLst/>
          </a:prstGeom>
        </p:spPr>
        <p:txBody>
          <a:bodyPr spcFirstLastPara="1" wrap="square" lIns="91425" tIns="91425" rIns="91425" bIns="91425" anchor="t" anchorCtr="0">
            <a:noAutofit/>
          </a:bodyPr>
          <a:lstStyle/>
          <a:p>
            <a:pPr marL="0" lvl="0" indent="0"/>
            <a:r>
              <a:rPr lang="en-US" sz="1800" b="1" dirty="0"/>
              <a:t>Aspect-based analysis </a:t>
            </a:r>
            <a:r>
              <a:rPr lang="en-US" sz="1800" dirty="0"/>
              <a:t>is a technique used to understand what people are specifically talking about in their reviews or comments and what they feel about those specific parts (aspects). </a:t>
            </a:r>
          </a:p>
          <a:p>
            <a:pPr marL="0" lvl="0" indent="0"/>
            <a:endParaRPr lang="en-US" sz="1800" dirty="0"/>
          </a:p>
          <a:p>
            <a:pPr marL="0" lvl="0" indent="0"/>
            <a:r>
              <a:rPr lang="en-US" sz="1800" dirty="0"/>
              <a:t>Think of it as a way to break down a review into smaller pieces and find out what people like or dislike about each piece.</a:t>
            </a:r>
          </a:p>
        </p:txBody>
      </p:sp>
      <p:sp>
        <p:nvSpPr>
          <p:cNvPr id="1213" name="Google Shape;1213;p27"/>
          <p:cNvSpPr txBox="1">
            <a:spLocks noGrp="1"/>
          </p:cNvSpPr>
          <p:nvPr>
            <p:ph type="title"/>
          </p:nvPr>
        </p:nvSpPr>
        <p:spPr>
          <a:xfrm>
            <a:off x="713225" y="813538"/>
            <a:ext cx="4306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Aspect-Based Analysis: </a:t>
            </a:r>
            <a:endParaRPr sz="2000" dirty="0"/>
          </a:p>
        </p:txBody>
      </p:sp>
      <p:pic>
        <p:nvPicPr>
          <p:cNvPr id="10242" name="Picture 2" descr="Demonstrating Calculation of TF-IDF From Sklearn | by Shubham Chouksey |  Analytics Vidhya | Medium">
            <a:extLst>
              <a:ext uri="{FF2B5EF4-FFF2-40B4-BE49-F238E27FC236}">
                <a16:creationId xmlns:a16="http://schemas.microsoft.com/office/drawing/2014/main" id="{7671FEC6-3326-4754-B438-0852F519A1CE}"/>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7125" r="27125"/>
          <a:stretch>
            <a:fillRect/>
          </a:stretch>
        </p:blipFill>
        <p:spPr bwMode="auto">
          <a:xfrm>
            <a:off x="6027725" y="965100"/>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4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fade">
                                      <p:cBhvr>
                                        <p:cTn id="7" dur="1000"/>
                                        <p:tgtEl>
                                          <p:spTgt spid="1213"/>
                                        </p:tgtEl>
                                      </p:cBhvr>
                                    </p:animEffect>
                                    <p:anim calcmode="lin" valueType="num">
                                      <p:cBhvr>
                                        <p:cTn id="8" dur="1000" fill="hold"/>
                                        <p:tgtEl>
                                          <p:spTgt spid="1213"/>
                                        </p:tgtEl>
                                        <p:attrNameLst>
                                          <p:attrName>ppt_x</p:attrName>
                                        </p:attrNameLst>
                                      </p:cBhvr>
                                      <p:tavLst>
                                        <p:tav tm="0">
                                          <p:val>
                                            <p:strVal val="#ppt_x"/>
                                          </p:val>
                                        </p:tav>
                                        <p:tav tm="100000">
                                          <p:val>
                                            <p:strVal val="#ppt_x"/>
                                          </p:val>
                                        </p:tav>
                                      </p:tavLst>
                                    </p:anim>
                                    <p:anim calcmode="lin" valueType="num">
                                      <p:cBhvr>
                                        <p:cTn id="9" dur="1000" fill="hold"/>
                                        <p:tgtEl>
                                          <p:spTgt spid="12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212">
                                            <p:txEl>
                                              <p:pRg st="0" end="0"/>
                                            </p:txEl>
                                          </p:spTgt>
                                        </p:tgtEl>
                                        <p:attrNameLst>
                                          <p:attrName>style.visibility</p:attrName>
                                        </p:attrNameLst>
                                      </p:cBhvr>
                                      <p:to>
                                        <p:strVal val="visible"/>
                                      </p:to>
                                    </p:set>
                                    <p:animEffect transition="in" filter="randombar(horizontal)">
                                      <p:cBhvr>
                                        <p:cTn id="14" dur="500"/>
                                        <p:tgtEl>
                                          <p:spTgt spid="12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12">
                                            <p:txEl>
                                              <p:pRg st="2" end="2"/>
                                            </p:txEl>
                                          </p:spTgt>
                                        </p:tgtEl>
                                        <p:attrNameLst>
                                          <p:attrName>style.visibility</p:attrName>
                                        </p:attrNameLst>
                                      </p:cBhvr>
                                      <p:to>
                                        <p:strVal val="visible"/>
                                      </p:to>
                                    </p:set>
                                    <p:animEffect transition="in" filter="randombar(horizontal)">
                                      <p:cBhvr>
                                        <p:cTn id="19" dur="500"/>
                                        <p:tgtEl>
                                          <p:spTgt spid="12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 grpId="0" build="p"/>
      <p:bldP spid="12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44FBF6-3308-40AA-8F05-C48526806C15}"/>
              </a:ext>
            </a:extLst>
          </p:cNvPr>
          <p:cNvPicPr>
            <a:picLocks noChangeAspect="1"/>
          </p:cNvPicPr>
          <p:nvPr/>
        </p:nvPicPr>
        <p:blipFill>
          <a:blip r:embed="rId2"/>
          <a:stretch>
            <a:fillRect/>
          </a:stretch>
        </p:blipFill>
        <p:spPr>
          <a:xfrm>
            <a:off x="663421" y="532063"/>
            <a:ext cx="7638180" cy="3800640"/>
          </a:xfrm>
          <a:prstGeom prst="rect">
            <a:avLst/>
          </a:prstGeom>
        </p:spPr>
      </p:pic>
    </p:spTree>
    <p:extLst>
      <p:ext uri="{BB962C8B-B14F-4D97-AF65-F5344CB8AC3E}">
        <p14:creationId xmlns:p14="http://schemas.microsoft.com/office/powerpoint/2010/main" val="3018314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B65805-3198-4859-8541-838F06894F34}"/>
              </a:ext>
            </a:extLst>
          </p:cNvPr>
          <p:cNvSpPr>
            <a:spLocks noGrp="1"/>
          </p:cNvSpPr>
          <p:nvPr>
            <p:ph type="subTitle" idx="1"/>
          </p:nvPr>
        </p:nvSpPr>
        <p:spPr>
          <a:xfrm>
            <a:off x="497224" y="756063"/>
            <a:ext cx="8344376" cy="1982700"/>
          </a:xfrm>
        </p:spPr>
        <p:txBody>
          <a:bodyPr/>
          <a:lstStyle/>
          <a:p>
            <a:r>
              <a:rPr lang="en-US" sz="1600" b="1" dirty="0"/>
              <a:t>Imagine This:</a:t>
            </a:r>
          </a:p>
          <a:p>
            <a:endParaRPr lang="en-US" sz="1600" dirty="0"/>
          </a:p>
          <a:p>
            <a:r>
              <a:rPr lang="en-US" sz="1600" dirty="0"/>
              <a:t>You have a review about a restaurant:</a:t>
            </a:r>
          </a:p>
          <a:p>
            <a:endParaRPr lang="en-US" sz="1600" dirty="0"/>
          </a:p>
          <a:p>
            <a:r>
              <a:rPr lang="en-US" sz="1600" i="1" dirty="0"/>
              <a:t>"The food was amazing, but the service was slow and the ambiance was just okay."</a:t>
            </a:r>
          </a:p>
        </p:txBody>
      </p:sp>
    </p:spTree>
    <p:extLst>
      <p:ext uri="{BB962C8B-B14F-4D97-AF65-F5344CB8AC3E}">
        <p14:creationId xmlns:p14="http://schemas.microsoft.com/office/powerpoint/2010/main" val="2184084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B65805-3198-4859-8541-838F06894F34}"/>
              </a:ext>
            </a:extLst>
          </p:cNvPr>
          <p:cNvSpPr>
            <a:spLocks noGrp="1"/>
          </p:cNvSpPr>
          <p:nvPr>
            <p:ph type="subTitle" idx="1"/>
          </p:nvPr>
        </p:nvSpPr>
        <p:spPr>
          <a:xfrm>
            <a:off x="497224" y="756063"/>
            <a:ext cx="8344376" cy="1982700"/>
          </a:xfrm>
        </p:spPr>
        <p:txBody>
          <a:bodyPr/>
          <a:lstStyle/>
          <a:p>
            <a:r>
              <a:rPr lang="en-US" sz="1600" b="1" dirty="0"/>
              <a:t>Imagine This:</a:t>
            </a:r>
          </a:p>
          <a:p>
            <a:endParaRPr lang="en-US" sz="1600" dirty="0"/>
          </a:p>
          <a:p>
            <a:r>
              <a:rPr lang="en-US" sz="1600" dirty="0"/>
              <a:t>You have a review about a restaurant:</a:t>
            </a:r>
          </a:p>
          <a:p>
            <a:endParaRPr lang="en-US" sz="1600" dirty="0"/>
          </a:p>
          <a:p>
            <a:r>
              <a:rPr lang="en-US" sz="1600" i="1" dirty="0"/>
              <a:t>"The food was amazing, but the service was slow and the ambiance was just okay.“</a:t>
            </a:r>
          </a:p>
          <a:p>
            <a:endParaRPr lang="en-US" sz="1600" dirty="0"/>
          </a:p>
          <a:p>
            <a:r>
              <a:rPr lang="en-US" sz="1600" dirty="0"/>
              <a:t>In this review, the person is talking about three different aspects:</a:t>
            </a:r>
          </a:p>
          <a:p>
            <a:endParaRPr lang="en-US" sz="1600" dirty="0"/>
          </a:p>
          <a:p>
            <a:pPr>
              <a:buFont typeface="Arial" panose="020B0604020202020204" pitchFamily="34" charset="0"/>
              <a:buChar char="•"/>
            </a:pPr>
            <a:r>
              <a:rPr lang="en-US" sz="1600" dirty="0"/>
              <a:t>Food</a:t>
            </a:r>
          </a:p>
          <a:p>
            <a:pPr>
              <a:buFont typeface="Arial" panose="020B0604020202020204" pitchFamily="34" charset="0"/>
              <a:buChar char="•"/>
            </a:pPr>
            <a:r>
              <a:rPr lang="en-US" sz="1600" dirty="0"/>
              <a:t>Service</a:t>
            </a:r>
          </a:p>
          <a:p>
            <a:pPr>
              <a:buFont typeface="Arial" panose="020B0604020202020204" pitchFamily="34" charset="0"/>
              <a:buChar char="•"/>
            </a:pPr>
            <a:r>
              <a:rPr lang="en-US" sz="1600" dirty="0"/>
              <a:t>Ambiance</a:t>
            </a:r>
          </a:p>
        </p:txBody>
      </p:sp>
    </p:spTree>
    <p:extLst>
      <p:ext uri="{BB962C8B-B14F-4D97-AF65-F5344CB8AC3E}">
        <p14:creationId xmlns:p14="http://schemas.microsoft.com/office/powerpoint/2010/main" val="320098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66E9CC-0729-4ECE-8C20-31848BF446D2}"/>
              </a:ext>
            </a:extLst>
          </p:cNvPr>
          <p:cNvSpPr>
            <a:spLocks noGrp="1"/>
          </p:cNvSpPr>
          <p:nvPr>
            <p:ph type="subTitle" idx="1"/>
          </p:nvPr>
        </p:nvSpPr>
        <p:spPr>
          <a:xfrm>
            <a:off x="533012" y="770463"/>
            <a:ext cx="8077975" cy="1982700"/>
          </a:xfrm>
        </p:spPr>
        <p:txBody>
          <a:bodyPr/>
          <a:lstStyle/>
          <a:p>
            <a:r>
              <a:rPr lang="en-US" sz="1600" b="1" dirty="0"/>
              <a:t>How Aspect-Based Sentiment Analysis Works:</a:t>
            </a:r>
          </a:p>
          <a:p>
            <a:endParaRPr lang="en-US" sz="1600" b="1" dirty="0"/>
          </a:p>
          <a:p>
            <a:pPr>
              <a:buFont typeface="Arial" panose="020B0604020202020204" pitchFamily="34" charset="0"/>
              <a:buChar char="•"/>
            </a:pPr>
            <a:r>
              <a:rPr lang="en-US" sz="1600" b="1" dirty="0"/>
              <a:t>Identify Aspects:</a:t>
            </a:r>
            <a:r>
              <a:rPr lang="en-US" sz="1600" dirty="0"/>
              <a:t> First, it finds the different aspects or parts of the review. </a:t>
            </a:r>
          </a:p>
          <a:p>
            <a:pPr marL="609600" lvl="1" indent="0"/>
            <a:r>
              <a:rPr lang="en-US" sz="1600" dirty="0"/>
              <a:t>	</a:t>
            </a:r>
          </a:p>
          <a:p>
            <a:pPr marL="609600" lvl="1" indent="0">
              <a:lnSpc>
                <a:spcPct val="150000"/>
              </a:lnSpc>
            </a:pPr>
            <a:r>
              <a:rPr lang="en-US" sz="1600" dirty="0"/>
              <a:t>In our example, the aspects are: </a:t>
            </a:r>
          </a:p>
          <a:p>
            <a:pPr lvl="2">
              <a:lnSpc>
                <a:spcPct val="150000"/>
              </a:lnSpc>
              <a:buFont typeface="Arial" panose="020B0604020202020204" pitchFamily="34" charset="0"/>
              <a:buChar char="•"/>
            </a:pPr>
            <a:r>
              <a:rPr lang="en-US" sz="1600" i="1" dirty="0"/>
              <a:t>food, </a:t>
            </a:r>
          </a:p>
          <a:p>
            <a:pPr lvl="2">
              <a:lnSpc>
                <a:spcPct val="150000"/>
              </a:lnSpc>
              <a:buFont typeface="Arial" panose="020B0604020202020204" pitchFamily="34" charset="0"/>
              <a:buChar char="•"/>
            </a:pPr>
            <a:r>
              <a:rPr lang="en-US" sz="1600" i="1" dirty="0"/>
              <a:t>service,</a:t>
            </a:r>
          </a:p>
          <a:p>
            <a:pPr lvl="2">
              <a:lnSpc>
                <a:spcPct val="150000"/>
              </a:lnSpc>
              <a:buFont typeface="Arial" panose="020B0604020202020204" pitchFamily="34" charset="0"/>
              <a:buChar char="•"/>
            </a:pPr>
            <a:r>
              <a:rPr lang="en-US" sz="1600" i="1" dirty="0"/>
              <a:t>ambiance</a:t>
            </a:r>
            <a:r>
              <a:rPr lang="en-US" sz="1600" dirty="0"/>
              <a:t>.</a:t>
            </a:r>
          </a:p>
          <a:p>
            <a:pPr>
              <a:buFont typeface="Arial" panose="020B0604020202020204" pitchFamily="34" charset="0"/>
              <a:buChar char="•"/>
            </a:pPr>
            <a:endParaRPr lang="en-US" sz="1600" dirty="0"/>
          </a:p>
          <a:p>
            <a:pPr>
              <a:buFont typeface="Arial" panose="020B0604020202020204" pitchFamily="34" charset="0"/>
              <a:buChar char="•"/>
            </a:pPr>
            <a:r>
              <a:rPr lang="en-US" sz="1600" b="1" dirty="0"/>
              <a:t>Analyze Sentiment for Each Aspect: </a:t>
            </a:r>
            <a:r>
              <a:rPr lang="en-US" sz="1600" dirty="0"/>
              <a:t>Then, it figures out what the person feels about each aspect. </a:t>
            </a:r>
          </a:p>
          <a:p>
            <a:pPr>
              <a:buFont typeface="Arial" panose="020B0604020202020204" pitchFamily="34" charset="0"/>
              <a:buChar char="•"/>
            </a:pPr>
            <a:endParaRPr lang="en-US" sz="1600" dirty="0"/>
          </a:p>
          <a:p>
            <a:pPr>
              <a:buFont typeface="Arial" panose="020B0604020202020204" pitchFamily="34" charset="0"/>
              <a:buChar char="•"/>
            </a:pPr>
            <a:r>
              <a:rPr lang="en-US" sz="1600" dirty="0"/>
              <a:t>Is it positive, negative, or neutral?</a:t>
            </a:r>
          </a:p>
        </p:txBody>
      </p:sp>
    </p:spTree>
    <p:extLst>
      <p:ext uri="{BB962C8B-B14F-4D97-AF65-F5344CB8AC3E}">
        <p14:creationId xmlns:p14="http://schemas.microsoft.com/office/powerpoint/2010/main" val="37064155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866E9CC-0729-4ECE-8C20-31848BF446D2}"/>
              </a:ext>
            </a:extLst>
          </p:cNvPr>
          <p:cNvSpPr>
            <a:spLocks noGrp="1"/>
          </p:cNvSpPr>
          <p:nvPr>
            <p:ph type="subTitle" idx="1"/>
          </p:nvPr>
        </p:nvSpPr>
        <p:spPr>
          <a:xfrm>
            <a:off x="533012" y="770463"/>
            <a:ext cx="8077975" cy="1982700"/>
          </a:xfrm>
        </p:spPr>
        <p:txBody>
          <a:bodyPr/>
          <a:lstStyle/>
          <a:p>
            <a:r>
              <a:rPr lang="en-US" sz="1600" b="1" dirty="0"/>
              <a:t>Breaking Down the Example:</a:t>
            </a:r>
          </a:p>
          <a:p>
            <a:endParaRPr lang="en-US" sz="1400" dirty="0"/>
          </a:p>
          <a:p>
            <a:r>
              <a:rPr lang="en-US" sz="1400" b="1" dirty="0"/>
              <a:t>Food: </a:t>
            </a:r>
            <a:r>
              <a:rPr lang="en-US" sz="1400" b="1" i="1" dirty="0"/>
              <a:t>"The food was amazing"</a:t>
            </a:r>
          </a:p>
          <a:p>
            <a:endParaRPr lang="en-US" sz="1400" dirty="0"/>
          </a:p>
          <a:p>
            <a:r>
              <a:rPr lang="en-US" sz="1400" dirty="0"/>
              <a:t>Aspect: Food</a:t>
            </a:r>
          </a:p>
          <a:p>
            <a:r>
              <a:rPr lang="en-US" sz="1400" dirty="0"/>
              <a:t>Sentiment: Positive</a:t>
            </a:r>
          </a:p>
          <a:p>
            <a:endParaRPr lang="en-US" sz="1400" dirty="0"/>
          </a:p>
          <a:p>
            <a:r>
              <a:rPr lang="en-US" sz="1400" b="1" dirty="0"/>
              <a:t>Service: </a:t>
            </a:r>
            <a:r>
              <a:rPr lang="en-US" sz="1400" b="1" i="1" dirty="0"/>
              <a:t>"the service was slow"</a:t>
            </a:r>
          </a:p>
          <a:p>
            <a:endParaRPr lang="en-US" sz="1400" dirty="0"/>
          </a:p>
          <a:p>
            <a:r>
              <a:rPr lang="en-US" sz="1400" dirty="0"/>
              <a:t>Aspect: Service</a:t>
            </a:r>
          </a:p>
          <a:p>
            <a:r>
              <a:rPr lang="en-US" sz="1400" dirty="0"/>
              <a:t>Sentiment: Negative</a:t>
            </a:r>
          </a:p>
          <a:p>
            <a:endParaRPr lang="en-US" sz="1400" dirty="0"/>
          </a:p>
          <a:p>
            <a:r>
              <a:rPr lang="en-US" sz="1400" b="1" dirty="0"/>
              <a:t>Ambiance: </a:t>
            </a:r>
            <a:r>
              <a:rPr lang="en-US" sz="1400" b="1" i="1" dirty="0"/>
              <a:t>"the ambiance was just okay"</a:t>
            </a:r>
          </a:p>
          <a:p>
            <a:endParaRPr lang="en-US" sz="1400" b="1" dirty="0"/>
          </a:p>
          <a:p>
            <a:r>
              <a:rPr lang="en-US" sz="1400" dirty="0"/>
              <a:t>Aspect: Ambiance</a:t>
            </a:r>
          </a:p>
          <a:p>
            <a:r>
              <a:rPr lang="en-US" sz="1400" dirty="0"/>
              <a:t>Sentiment: Neutral</a:t>
            </a:r>
          </a:p>
          <a:p>
            <a:pPr>
              <a:buFont typeface="Arial" panose="020B0604020202020204" pitchFamily="34" charset="0"/>
              <a:buChar char="•"/>
            </a:pPr>
            <a:endParaRPr lang="en-US" sz="1600" dirty="0"/>
          </a:p>
        </p:txBody>
      </p:sp>
      <p:pic>
        <p:nvPicPr>
          <p:cNvPr id="8198" name="Picture 6" descr="Amazon.com: MULTIMODAL ASPECT-BASED SENTIMENT ANALYSIS: Harnessing Text and  Emojis eBook : Praveen Kumar, T: Kindle Store">
            <a:extLst>
              <a:ext uri="{FF2B5EF4-FFF2-40B4-BE49-F238E27FC236}">
                <a16:creationId xmlns:a16="http://schemas.microsoft.com/office/drawing/2014/main" id="{0021490A-8D73-433A-AFCA-D107FEAF570A}"/>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t="4212" b="4212"/>
          <a:stretch>
            <a:fillRect/>
          </a:stretch>
        </p:blipFill>
        <p:spPr bwMode="auto">
          <a:xfrm>
            <a:off x="5559725" y="770463"/>
            <a:ext cx="2203500" cy="32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9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9CA8B6-6F5B-4023-8C02-5F5AFAD8402A}"/>
              </a:ext>
            </a:extLst>
          </p:cNvPr>
          <p:cNvPicPr>
            <a:picLocks noChangeAspect="1"/>
          </p:cNvPicPr>
          <p:nvPr/>
        </p:nvPicPr>
        <p:blipFill>
          <a:blip r:embed="rId2"/>
          <a:stretch>
            <a:fillRect/>
          </a:stretch>
        </p:blipFill>
        <p:spPr>
          <a:xfrm>
            <a:off x="1543125" y="410400"/>
            <a:ext cx="6057750" cy="3837600"/>
          </a:xfrm>
          <a:prstGeom prst="rect">
            <a:avLst/>
          </a:prstGeom>
        </p:spPr>
      </p:pic>
      <p:sp>
        <p:nvSpPr>
          <p:cNvPr id="7" name="TextBox 6">
            <a:extLst>
              <a:ext uri="{FF2B5EF4-FFF2-40B4-BE49-F238E27FC236}">
                <a16:creationId xmlns:a16="http://schemas.microsoft.com/office/drawing/2014/main" id="{F39D4272-FEF9-4540-B7C3-F1F483E7C2A1}"/>
              </a:ext>
            </a:extLst>
          </p:cNvPr>
          <p:cNvSpPr txBox="1"/>
          <p:nvPr/>
        </p:nvSpPr>
        <p:spPr>
          <a:xfrm>
            <a:off x="2376000" y="4320000"/>
            <a:ext cx="4392000" cy="307777"/>
          </a:xfrm>
          <a:prstGeom prst="rect">
            <a:avLst/>
          </a:prstGeom>
          <a:noFill/>
        </p:spPr>
        <p:txBody>
          <a:bodyPr wrap="square" rtlCol="0">
            <a:spAutoFit/>
          </a:bodyPr>
          <a:lstStyle/>
          <a:p>
            <a:r>
              <a:rPr lang="en-US" dirty="0"/>
              <a:t>Figure 1.1 Public Aspect Tree Map on Having babies</a:t>
            </a:r>
          </a:p>
        </p:txBody>
      </p:sp>
    </p:spTree>
    <p:extLst>
      <p:ext uri="{BB962C8B-B14F-4D97-AF65-F5344CB8AC3E}">
        <p14:creationId xmlns:p14="http://schemas.microsoft.com/office/powerpoint/2010/main" val="3924208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005D-FD32-4531-A006-4F35C2B8FB23}"/>
              </a:ext>
            </a:extLst>
          </p:cNvPr>
          <p:cNvSpPr>
            <a:spLocks noGrp="1"/>
          </p:cNvSpPr>
          <p:nvPr>
            <p:ph type="title"/>
          </p:nvPr>
        </p:nvSpPr>
        <p:spPr>
          <a:xfrm>
            <a:off x="928800" y="1809850"/>
            <a:ext cx="6912000" cy="841800"/>
          </a:xfrm>
        </p:spPr>
        <p:txBody>
          <a:bodyPr/>
          <a:lstStyle/>
          <a:p>
            <a:r>
              <a:rPr lang="en-US" dirty="0"/>
              <a:t>Examples: </a:t>
            </a:r>
            <a:r>
              <a:rPr lang="en-US" b="0" i="1" dirty="0"/>
              <a:t>“Do you think it is important to have children?” </a:t>
            </a:r>
          </a:p>
        </p:txBody>
      </p:sp>
    </p:spTree>
    <p:extLst>
      <p:ext uri="{BB962C8B-B14F-4D97-AF65-F5344CB8AC3E}">
        <p14:creationId xmlns:p14="http://schemas.microsoft.com/office/powerpoint/2010/main" val="120655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31"/>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Aspect Frequencies</a:t>
            </a:r>
            <a:endParaRPr dirty="0"/>
          </a:p>
        </p:txBody>
      </p:sp>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Public Spectrum Summary</a:t>
            </a:r>
            <a:endParaRPr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Not Important</a:t>
            </a:r>
          </a:p>
          <a:p>
            <a:pPr marL="171450" lvl="0" indent="-171450" algn="l" rtl="0">
              <a:spcBef>
                <a:spcPts val="0"/>
              </a:spcBef>
              <a:spcAft>
                <a:spcPts val="0"/>
              </a:spcAft>
              <a:buFont typeface="Arial" panose="020B0604020202020204" pitchFamily="34" charset="0"/>
              <a:buChar char="•"/>
            </a:pPr>
            <a:r>
              <a:rPr lang="en-US" dirty="0"/>
              <a:t>Social Values</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Parenting</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Overall Sentiments: Negative</a:t>
            </a:r>
          </a:p>
        </p:txBody>
      </p:sp>
      <p:sp>
        <p:nvSpPr>
          <p:cNvPr id="1616" name="Google Shape;1616;p31"/>
          <p:cNvSpPr txBox="1">
            <a:spLocks noGrp="1"/>
          </p:cNvSpPr>
          <p:nvPr>
            <p:ph type="subTitle" idx="2"/>
          </p:nvPr>
        </p:nvSpPr>
        <p:spPr>
          <a:xfrm>
            <a:off x="5614906" y="1748900"/>
            <a:ext cx="30106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PCA visualization shows that the clusters are </a:t>
            </a:r>
            <a:r>
              <a:rPr lang="en-US" b="1" dirty="0"/>
              <a:t>not clearly separated</a:t>
            </a:r>
            <a:r>
              <a:rPr lang="en-US" dirty="0"/>
              <a:t>, suggesting that the discussions on having children are </a:t>
            </a:r>
            <a:r>
              <a:rPr lang="en-US" b="1" dirty="0"/>
              <a:t>multifaceted</a:t>
            </a:r>
            <a:r>
              <a:rPr lang="en-US" dirty="0"/>
              <a:t> and consist of a variety of perspectives.</a:t>
            </a:r>
            <a:endParaRPr dirty="0"/>
          </a:p>
        </p:txBody>
      </p:sp>
      <p:sp>
        <p:nvSpPr>
          <p:cNvPr id="1617" name="Google Shape;1617;p31"/>
          <p:cNvSpPr txBox="1">
            <a:spLocks noGrp="1"/>
          </p:cNvSpPr>
          <p:nvPr>
            <p:ph type="subTitle" idx="3"/>
          </p:nvPr>
        </p:nvSpPr>
        <p:spPr>
          <a:xfrm>
            <a:off x="2317799" y="3360254"/>
            <a:ext cx="322386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aspect frequencies indicate:</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Importance of Having Children</a:t>
            </a:r>
          </a:p>
          <a:p>
            <a:pPr marL="171450" lvl="0" indent="-171450" algn="l" rtl="0">
              <a:spcBef>
                <a:spcPts val="0"/>
              </a:spcBef>
              <a:spcAft>
                <a:spcPts val="0"/>
              </a:spcAft>
              <a:buFont typeface="Arial" panose="020B0604020202020204" pitchFamily="34" charset="0"/>
              <a:buChar char="•"/>
            </a:pPr>
            <a:r>
              <a:rPr lang="en-US" dirty="0"/>
              <a:t>Personal Choice</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Social Benefits</a:t>
            </a:r>
          </a:p>
        </p:txBody>
      </p:sp>
      <p:sp>
        <p:nvSpPr>
          <p:cNvPr id="1618" name="Google Shape;1618;p31"/>
          <p:cNvSpPr txBox="1">
            <a:spLocks noGrp="1"/>
          </p:cNvSpPr>
          <p:nvPr>
            <p:ph type="subTitle" idx="4"/>
          </p:nvPr>
        </p:nvSpPr>
        <p:spPr>
          <a:xfrm>
            <a:off x="5650354" y="3317889"/>
            <a:ext cx="30754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sentiment distribution for each aspect reveals that the </a:t>
            </a:r>
            <a:r>
              <a:rPr lang="en-US" b="1" dirty="0"/>
              <a:t>overall sentiment is mostly negative </a:t>
            </a:r>
            <a:r>
              <a:rPr lang="en-US" dirty="0"/>
              <a:t>across all aspects. However, there are some variations, with "Government Policy" having a slightly lower negative sentiment.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Frequent Words and Topics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 Distribution</a:t>
            </a:r>
            <a:endParaRPr dirty="0"/>
          </a:p>
        </p:txBody>
      </p:sp>
      <p:sp>
        <p:nvSpPr>
          <p:cNvPr id="1621" name="Google Shape;1621;p31"/>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DengXian" panose="02010600030101010101" pitchFamily="2" charset="-122"/>
              </a:rPr>
              <a:t>Sentiment Distribution</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1ADFAD-D7BD-413A-8039-55F78E609475}"/>
              </a:ext>
            </a:extLst>
          </p:cNvPr>
          <p:cNvSpPr>
            <a:spLocks noGrp="1"/>
          </p:cNvSpPr>
          <p:nvPr>
            <p:ph type="subTitle" idx="1"/>
          </p:nvPr>
        </p:nvSpPr>
        <p:spPr>
          <a:xfrm>
            <a:off x="720424" y="1699263"/>
            <a:ext cx="5716376" cy="1982700"/>
          </a:xfrm>
        </p:spPr>
        <p:txBody>
          <a:bodyPr/>
          <a:lstStyle/>
          <a:p>
            <a:r>
              <a:rPr lang="en-US" altLang="zh-CN" sz="3600" b="1" dirty="0"/>
              <a:t>Why this is important/interesting?</a:t>
            </a:r>
            <a:endParaRPr lang="en-US" sz="3600" b="1" dirty="0"/>
          </a:p>
        </p:txBody>
      </p:sp>
    </p:spTree>
    <p:extLst>
      <p:ext uri="{BB962C8B-B14F-4D97-AF65-F5344CB8AC3E}">
        <p14:creationId xmlns:p14="http://schemas.microsoft.com/office/powerpoint/2010/main" val="543525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10AC5-67E6-4BC3-9880-AE71271B746A}"/>
              </a:ext>
            </a:extLst>
          </p:cNvPr>
          <p:cNvPicPr>
            <a:picLocks noChangeAspect="1"/>
          </p:cNvPicPr>
          <p:nvPr/>
        </p:nvPicPr>
        <p:blipFill>
          <a:blip r:embed="rId2"/>
          <a:stretch>
            <a:fillRect/>
          </a:stretch>
        </p:blipFill>
        <p:spPr>
          <a:xfrm>
            <a:off x="1029600" y="583200"/>
            <a:ext cx="6869538" cy="3693600"/>
          </a:xfrm>
          <a:prstGeom prst="rect">
            <a:avLst/>
          </a:prstGeom>
        </p:spPr>
      </p:pic>
    </p:spTree>
    <p:extLst>
      <p:ext uri="{BB962C8B-B14F-4D97-AF65-F5344CB8AC3E}">
        <p14:creationId xmlns:p14="http://schemas.microsoft.com/office/powerpoint/2010/main" val="87521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3413A0-4E3F-45F4-A0C7-F73FC8189F7C}"/>
              </a:ext>
            </a:extLst>
          </p:cNvPr>
          <p:cNvPicPr>
            <a:picLocks noChangeAspect="1"/>
          </p:cNvPicPr>
          <p:nvPr/>
        </p:nvPicPr>
        <p:blipFill>
          <a:blip r:embed="rId2"/>
          <a:stretch>
            <a:fillRect/>
          </a:stretch>
        </p:blipFill>
        <p:spPr>
          <a:xfrm>
            <a:off x="1168068" y="563875"/>
            <a:ext cx="6807864" cy="4015750"/>
          </a:xfrm>
          <a:prstGeom prst="rect">
            <a:avLst/>
          </a:prstGeom>
        </p:spPr>
      </p:pic>
    </p:spTree>
    <p:extLst>
      <p:ext uri="{BB962C8B-B14F-4D97-AF65-F5344CB8AC3E}">
        <p14:creationId xmlns:p14="http://schemas.microsoft.com/office/powerpoint/2010/main" val="41145411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CB575-A286-49E9-BD03-9CB5A45D64EE}"/>
              </a:ext>
            </a:extLst>
          </p:cNvPr>
          <p:cNvPicPr>
            <a:picLocks noChangeAspect="1"/>
          </p:cNvPicPr>
          <p:nvPr/>
        </p:nvPicPr>
        <p:blipFill>
          <a:blip r:embed="rId2"/>
          <a:stretch>
            <a:fillRect/>
          </a:stretch>
        </p:blipFill>
        <p:spPr>
          <a:xfrm>
            <a:off x="1836636" y="564783"/>
            <a:ext cx="5470727" cy="4013933"/>
          </a:xfrm>
          <a:prstGeom prst="rect">
            <a:avLst/>
          </a:prstGeom>
        </p:spPr>
      </p:pic>
    </p:spTree>
    <p:extLst>
      <p:ext uri="{BB962C8B-B14F-4D97-AF65-F5344CB8AC3E}">
        <p14:creationId xmlns:p14="http://schemas.microsoft.com/office/powerpoint/2010/main" val="1935546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43EAB-5648-4FBC-BB88-EC51E8C54B96}"/>
              </a:ext>
            </a:extLst>
          </p:cNvPr>
          <p:cNvPicPr>
            <a:picLocks noChangeAspect="1"/>
          </p:cNvPicPr>
          <p:nvPr/>
        </p:nvPicPr>
        <p:blipFill>
          <a:blip r:embed="rId2"/>
          <a:stretch>
            <a:fillRect/>
          </a:stretch>
        </p:blipFill>
        <p:spPr>
          <a:xfrm>
            <a:off x="1208904" y="458301"/>
            <a:ext cx="6726192" cy="4226897"/>
          </a:xfrm>
          <a:prstGeom prst="rect">
            <a:avLst/>
          </a:prstGeom>
        </p:spPr>
      </p:pic>
    </p:spTree>
    <p:extLst>
      <p:ext uri="{BB962C8B-B14F-4D97-AF65-F5344CB8AC3E}">
        <p14:creationId xmlns:p14="http://schemas.microsoft.com/office/powerpoint/2010/main" val="2176657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BC12-D865-4F76-A0E2-749F82177250}"/>
              </a:ext>
            </a:extLst>
          </p:cNvPr>
          <p:cNvPicPr>
            <a:picLocks noChangeAspect="1"/>
          </p:cNvPicPr>
          <p:nvPr/>
        </p:nvPicPr>
        <p:blipFill>
          <a:blip r:embed="rId2"/>
          <a:stretch>
            <a:fillRect/>
          </a:stretch>
        </p:blipFill>
        <p:spPr>
          <a:xfrm>
            <a:off x="1390983" y="500683"/>
            <a:ext cx="6362033" cy="4142133"/>
          </a:xfrm>
          <a:prstGeom prst="rect">
            <a:avLst/>
          </a:prstGeom>
        </p:spPr>
      </p:pic>
      <p:pic>
        <p:nvPicPr>
          <p:cNvPr id="5" name="Picture 4">
            <a:extLst>
              <a:ext uri="{FF2B5EF4-FFF2-40B4-BE49-F238E27FC236}">
                <a16:creationId xmlns:a16="http://schemas.microsoft.com/office/drawing/2014/main" id="{DD9E9EAC-42E9-4815-A27D-00544A0C2431}"/>
              </a:ext>
            </a:extLst>
          </p:cNvPr>
          <p:cNvPicPr>
            <a:picLocks noChangeAspect="1"/>
          </p:cNvPicPr>
          <p:nvPr/>
        </p:nvPicPr>
        <p:blipFill>
          <a:blip r:embed="rId3"/>
          <a:stretch>
            <a:fillRect/>
          </a:stretch>
        </p:blipFill>
        <p:spPr>
          <a:xfrm>
            <a:off x="5491985" y="2901600"/>
            <a:ext cx="3169615" cy="1653167"/>
          </a:xfrm>
          <a:prstGeom prst="rect">
            <a:avLst/>
          </a:prstGeom>
        </p:spPr>
      </p:pic>
    </p:spTree>
    <p:extLst>
      <p:ext uri="{BB962C8B-B14F-4D97-AF65-F5344CB8AC3E}">
        <p14:creationId xmlns:p14="http://schemas.microsoft.com/office/powerpoint/2010/main" val="2618005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A8AB9-5BEB-4A1D-9D2A-44BEFDD2A2F5}"/>
              </a:ext>
            </a:extLst>
          </p:cNvPr>
          <p:cNvPicPr>
            <a:picLocks noChangeAspect="1"/>
          </p:cNvPicPr>
          <p:nvPr/>
        </p:nvPicPr>
        <p:blipFill>
          <a:blip r:embed="rId2"/>
          <a:stretch>
            <a:fillRect/>
          </a:stretch>
        </p:blipFill>
        <p:spPr>
          <a:xfrm>
            <a:off x="1044784" y="464753"/>
            <a:ext cx="6688016" cy="4213994"/>
          </a:xfrm>
          <a:prstGeom prst="rect">
            <a:avLst/>
          </a:prstGeom>
        </p:spPr>
      </p:pic>
    </p:spTree>
    <p:extLst>
      <p:ext uri="{BB962C8B-B14F-4D97-AF65-F5344CB8AC3E}">
        <p14:creationId xmlns:p14="http://schemas.microsoft.com/office/powerpoint/2010/main" val="3122143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31"/>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Aspect Frequencies</a:t>
            </a:r>
            <a:endParaRPr dirty="0"/>
          </a:p>
        </p:txBody>
      </p:sp>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Public Spectrum Summary</a:t>
            </a:r>
            <a:endParaRPr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Not Important</a:t>
            </a:r>
          </a:p>
          <a:p>
            <a:pPr marL="171450" lvl="0" indent="-171450" algn="l" rtl="0">
              <a:spcBef>
                <a:spcPts val="0"/>
              </a:spcBef>
              <a:spcAft>
                <a:spcPts val="0"/>
              </a:spcAft>
              <a:buFont typeface="Arial" panose="020B0604020202020204" pitchFamily="34" charset="0"/>
              <a:buChar char="•"/>
            </a:pPr>
            <a:r>
              <a:rPr lang="en-US" dirty="0"/>
              <a:t>Social Values</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Parenting</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pPr>
            <a:r>
              <a:rPr lang="en-US" dirty="0"/>
              <a:t>Overall Sentiments: Negative</a:t>
            </a:r>
          </a:p>
        </p:txBody>
      </p:sp>
      <p:sp>
        <p:nvSpPr>
          <p:cNvPr id="1616" name="Google Shape;1616;p31"/>
          <p:cNvSpPr txBox="1">
            <a:spLocks noGrp="1"/>
          </p:cNvSpPr>
          <p:nvPr>
            <p:ph type="subTitle" idx="2"/>
          </p:nvPr>
        </p:nvSpPr>
        <p:spPr>
          <a:xfrm>
            <a:off x="5614906" y="1748900"/>
            <a:ext cx="30106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PCA visualization shows that the clusters are </a:t>
            </a:r>
            <a:r>
              <a:rPr lang="en-US" b="1" dirty="0"/>
              <a:t>not clearly separated</a:t>
            </a:r>
            <a:r>
              <a:rPr lang="en-US" dirty="0"/>
              <a:t>, suggesting that the discussions on having children are </a:t>
            </a:r>
            <a:r>
              <a:rPr lang="en-US" b="1" dirty="0"/>
              <a:t>multifaceted</a:t>
            </a:r>
            <a:r>
              <a:rPr lang="en-US" dirty="0"/>
              <a:t> and consist of a variety of perspectives.</a:t>
            </a:r>
            <a:endParaRPr dirty="0"/>
          </a:p>
        </p:txBody>
      </p:sp>
      <p:sp>
        <p:nvSpPr>
          <p:cNvPr id="1617" name="Google Shape;1617;p31"/>
          <p:cNvSpPr txBox="1">
            <a:spLocks noGrp="1"/>
          </p:cNvSpPr>
          <p:nvPr>
            <p:ph type="subTitle" idx="3"/>
          </p:nvPr>
        </p:nvSpPr>
        <p:spPr>
          <a:xfrm>
            <a:off x="2317799" y="3360254"/>
            <a:ext cx="322386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aspect frequencies indicate:</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Importance of Having Children</a:t>
            </a:r>
          </a:p>
          <a:p>
            <a:pPr marL="171450" lvl="0" indent="-171450" algn="l" rtl="0">
              <a:spcBef>
                <a:spcPts val="0"/>
              </a:spcBef>
              <a:spcAft>
                <a:spcPts val="0"/>
              </a:spcAft>
              <a:buFont typeface="Arial" panose="020B0604020202020204" pitchFamily="34" charset="0"/>
              <a:buChar char="•"/>
            </a:pPr>
            <a:r>
              <a:rPr lang="en-US" dirty="0"/>
              <a:t>Personal Choice</a:t>
            </a:r>
          </a:p>
          <a:p>
            <a:pPr marL="171450" lvl="0" indent="-171450" algn="l" rtl="0">
              <a:spcBef>
                <a:spcPts val="0"/>
              </a:spcBef>
              <a:spcAft>
                <a:spcPts val="0"/>
              </a:spcAft>
              <a:buFont typeface="Arial" panose="020B0604020202020204" pitchFamily="34" charset="0"/>
              <a:buChar char="•"/>
            </a:pPr>
            <a:r>
              <a:rPr lang="en-US" dirty="0"/>
              <a:t>Financial Impact</a:t>
            </a:r>
          </a:p>
          <a:p>
            <a:pPr marL="171450" lvl="0" indent="-171450" algn="l" rtl="0">
              <a:spcBef>
                <a:spcPts val="0"/>
              </a:spcBef>
              <a:spcAft>
                <a:spcPts val="0"/>
              </a:spcAft>
              <a:buFont typeface="Arial" panose="020B0604020202020204" pitchFamily="34" charset="0"/>
              <a:buChar char="•"/>
            </a:pPr>
            <a:r>
              <a:rPr lang="en-US" dirty="0"/>
              <a:t>Social Benefits</a:t>
            </a:r>
          </a:p>
        </p:txBody>
      </p:sp>
      <p:sp>
        <p:nvSpPr>
          <p:cNvPr id="1618" name="Google Shape;1618;p31"/>
          <p:cNvSpPr txBox="1">
            <a:spLocks noGrp="1"/>
          </p:cNvSpPr>
          <p:nvPr>
            <p:ph type="subTitle" idx="4"/>
          </p:nvPr>
        </p:nvSpPr>
        <p:spPr>
          <a:xfrm>
            <a:off x="5650354" y="3317889"/>
            <a:ext cx="3075494"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sentiment distribution for each aspect reveals that the </a:t>
            </a:r>
            <a:r>
              <a:rPr lang="en-US" b="1" dirty="0"/>
              <a:t>overall sentiment is mostly negative </a:t>
            </a:r>
            <a:r>
              <a:rPr lang="en-US" dirty="0"/>
              <a:t>across all aspects. However, there are some variations, with "Government Policy" having a slightly lower negative sentiment.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Frequent Words and Topics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 Distribution</a:t>
            </a:r>
            <a:endParaRPr dirty="0"/>
          </a:p>
        </p:txBody>
      </p:sp>
      <p:sp>
        <p:nvSpPr>
          <p:cNvPr id="1621" name="Google Shape;1621;p31"/>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DengXian" panose="02010600030101010101" pitchFamily="2" charset="-122"/>
              </a:rPr>
              <a:t>Sentiment Distribution</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3588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Example: Government Spectrum Summary</a:t>
            </a:r>
            <a:endParaRPr sz="2400" dirty="0"/>
          </a:p>
        </p:txBody>
      </p:sp>
      <p:sp>
        <p:nvSpPr>
          <p:cNvPr id="1615" name="Google Shape;1615;p31"/>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dirty="0"/>
              <a:t>Birth Rage</a:t>
            </a:r>
          </a:p>
          <a:p>
            <a:pPr marL="171450" lvl="0" indent="-171450" rtl="0">
              <a:spcBef>
                <a:spcPts val="0"/>
              </a:spcBef>
              <a:spcAft>
                <a:spcPts val="0"/>
              </a:spcAft>
              <a:buFont typeface="Arial" panose="020B0604020202020204" pitchFamily="34" charset="0"/>
              <a:buChar char="•"/>
            </a:pPr>
            <a:r>
              <a:rPr lang="en-US" dirty="0"/>
              <a:t>Population, </a:t>
            </a:r>
          </a:p>
          <a:p>
            <a:pPr marL="171450" lvl="0" indent="-171450" rtl="0">
              <a:spcBef>
                <a:spcPts val="0"/>
              </a:spcBef>
              <a:spcAft>
                <a:spcPts val="0"/>
              </a:spcAft>
              <a:buFont typeface="Arial" panose="020B0604020202020204" pitchFamily="34" charset="0"/>
              <a:buChar char="•"/>
            </a:pPr>
            <a:r>
              <a:rPr lang="en-US" dirty="0"/>
              <a:t>Economic Development</a:t>
            </a:r>
          </a:p>
          <a:p>
            <a:pPr marL="171450" lvl="0" indent="-171450" rtl="0">
              <a:spcBef>
                <a:spcPts val="0"/>
              </a:spcBef>
              <a:spcAft>
                <a:spcPts val="0"/>
              </a:spcAft>
              <a:buFont typeface="Arial" panose="020B0604020202020204" pitchFamily="34" charset="0"/>
              <a:buChar char="•"/>
            </a:pPr>
            <a:r>
              <a:rPr lang="en-US" dirty="0"/>
              <a:t>Policy, </a:t>
            </a:r>
          </a:p>
          <a:p>
            <a:pPr marL="171450" lvl="0" indent="-171450" rtl="0">
              <a:spcBef>
                <a:spcPts val="0"/>
              </a:spcBef>
              <a:spcAft>
                <a:spcPts val="0"/>
              </a:spcAft>
              <a:buFont typeface="Arial" panose="020B0604020202020204" pitchFamily="34" charset="0"/>
              <a:buChar char="•"/>
            </a:pPr>
            <a:r>
              <a:rPr lang="en-US" dirty="0"/>
              <a:t>Nation</a:t>
            </a:r>
          </a:p>
          <a:p>
            <a:pPr marL="171450" lvl="0" indent="-171450" rtl="0">
              <a:spcBef>
                <a:spcPts val="0"/>
              </a:spcBef>
              <a:spcAft>
                <a:spcPts val="0"/>
              </a:spcAft>
              <a:buFont typeface="Arial" panose="020B0604020202020204" pitchFamily="34" charset="0"/>
              <a:buChar char="•"/>
            </a:pPr>
            <a:r>
              <a:rPr lang="en-US" dirty="0"/>
              <a:t>Government Work,</a:t>
            </a:r>
          </a:p>
          <a:p>
            <a:pPr marL="171450" lvl="0" indent="-171450" rtl="0">
              <a:spcBef>
                <a:spcPts val="0"/>
              </a:spcBef>
              <a:spcAft>
                <a:spcPts val="0"/>
              </a:spcAft>
              <a:buFont typeface="Arial" panose="020B0604020202020204" pitchFamily="34" charset="0"/>
              <a:buChar char="•"/>
            </a:pPr>
            <a:r>
              <a:rPr lang="en-US" dirty="0"/>
              <a:t>Planned Birth</a:t>
            </a:r>
          </a:p>
          <a:p>
            <a:pPr marL="171450" lvl="0" indent="-171450" rtl="0">
              <a:spcBef>
                <a:spcPts val="0"/>
              </a:spcBef>
              <a:spcAft>
                <a:spcPts val="0"/>
              </a:spcAft>
              <a:buFont typeface="Arial" panose="020B0604020202020204" pitchFamily="34" charset="0"/>
              <a:buChar char="•"/>
            </a:pPr>
            <a:r>
              <a:rPr lang="en-US" dirty="0"/>
              <a:t>Service</a:t>
            </a:r>
          </a:p>
        </p:txBody>
      </p:sp>
      <p:sp>
        <p:nvSpPr>
          <p:cNvPr id="1616" name="Google Shape;1616;p31"/>
          <p:cNvSpPr txBox="1">
            <a:spLocks noGrp="1"/>
          </p:cNvSpPr>
          <p:nvPr>
            <p:ph type="subTitle" idx="2"/>
          </p:nvPr>
        </p:nvSpPr>
        <p:spPr>
          <a:xfrm>
            <a:off x="5614905" y="1748900"/>
            <a:ext cx="3293097"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Population</a:t>
            </a:r>
          </a:p>
          <a:p>
            <a:pPr marL="171450" lvl="0" indent="-171450" algn="l" rtl="0">
              <a:spcBef>
                <a:spcPts val="0"/>
              </a:spcBef>
              <a:spcAft>
                <a:spcPts val="0"/>
              </a:spcAft>
              <a:buFont typeface="Arial" panose="020B0604020202020204" pitchFamily="34" charset="0"/>
              <a:buChar char="•"/>
            </a:pPr>
            <a:r>
              <a:rPr lang="en-US" dirty="0"/>
              <a:t>Birth Rate</a:t>
            </a:r>
          </a:p>
          <a:p>
            <a:pPr marL="171450" lvl="0" indent="-171450" algn="l" rtl="0">
              <a:spcBef>
                <a:spcPts val="0"/>
              </a:spcBef>
              <a:spcAft>
                <a:spcPts val="0"/>
              </a:spcAft>
              <a:buFont typeface="Arial" panose="020B0604020202020204" pitchFamily="34" charset="0"/>
              <a:buChar char="•"/>
            </a:pPr>
            <a:r>
              <a:rPr lang="en-US" dirty="0"/>
              <a:t>High Quality (development of society)</a:t>
            </a:r>
          </a:p>
          <a:p>
            <a:pPr marL="171450" lvl="0" indent="-171450" algn="l" rtl="0">
              <a:spcBef>
                <a:spcPts val="0"/>
              </a:spcBef>
              <a:spcAft>
                <a:spcPts val="0"/>
              </a:spcAft>
              <a:buFont typeface="Arial" panose="020B0604020202020204" pitchFamily="34" charset="0"/>
              <a:buChar char="•"/>
            </a:pPr>
            <a:r>
              <a:rPr lang="en-US" dirty="0"/>
              <a:t>Policy</a:t>
            </a:r>
          </a:p>
          <a:p>
            <a:pPr marL="171450" lvl="0" indent="-171450" algn="l" rtl="0">
              <a:spcBef>
                <a:spcPts val="0"/>
              </a:spcBef>
              <a:spcAft>
                <a:spcPts val="0"/>
              </a:spcAft>
              <a:buFont typeface="Arial" panose="020B0604020202020204" pitchFamily="34" charset="0"/>
              <a:buChar char="•"/>
            </a:pPr>
            <a:r>
              <a:rPr lang="en-US" dirty="0"/>
              <a:t>Planned Birth</a:t>
            </a:r>
          </a:p>
          <a:p>
            <a:pPr marL="171450" lvl="0" indent="-171450" algn="l" rtl="0">
              <a:spcBef>
                <a:spcPts val="0"/>
              </a:spcBef>
              <a:spcAft>
                <a:spcPts val="0"/>
              </a:spcAft>
              <a:buFont typeface="Arial" panose="020B0604020202020204" pitchFamily="34" charset="0"/>
              <a:buChar char="•"/>
            </a:pPr>
            <a:r>
              <a:rPr lang="en-US" dirty="0"/>
              <a:t>Service</a:t>
            </a:r>
          </a:p>
          <a:p>
            <a:pPr marL="171450" lvl="0" indent="-171450" algn="l" rtl="0">
              <a:spcBef>
                <a:spcPts val="0"/>
              </a:spcBef>
              <a:spcAft>
                <a:spcPts val="0"/>
              </a:spcAft>
              <a:buFont typeface="Arial" panose="020B0604020202020204" pitchFamily="34" charset="0"/>
              <a:buChar char="•"/>
            </a:pPr>
            <a:r>
              <a:rPr lang="en-US" dirty="0"/>
              <a:t>Economic Development</a:t>
            </a:r>
          </a:p>
          <a:p>
            <a:pPr marL="171450" lvl="0" indent="-171450" algn="l" rtl="0">
              <a:spcBef>
                <a:spcPts val="0"/>
              </a:spcBef>
              <a:spcAft>
                <a:spcPts val="0"/>
              </a:spcAft>
              <a:buFont typeface="Arial" panose="020B0604020202020204" pitchFamily="34" charset="0"/>
              <a:buChar char="•"/>
            </a:pPr>
            <a:r>
              <a:rPr lang="en-US" dirty="0"/>
              <a:t>Specialty of China </a:t>
            </a:r>
          </a:p>
          <a:p>
            <a:pPr marL="0" lvl="0" indent="0" algn="l" rtl="0">
              <a:spcBef>
                <a:spcPts val="0"/>
              </a:spcBef>
              <a:spcAft>
                <a:spcPts val="0"/>
              </a:spcAft>
            </a:pPr>
            <a:r>
              <a:rPr lang="en-US" dirty="0"/>
              <a:t>(</a:t>
            </a:r>
            <a:r>
              <a:rPr lang="en-US" i="1" dirty="0"/>
              <a:t>which, in most of the contexts, means the institutional advantages of Socialism with Chinese Characteristics</a:t>
            </a:r>
            <a:r>
              <a:rPr lang="en-US" dirty="0"/>
              <a:t>)</a:t>
            </a:r>
          </a:p>
        </p:txBody>
      </p:sp>
      <p:sp>
        <p:nvSpPr>
          <p:cNvPr id="1619" name="Google Shape;1619;p31"/>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t>Top 8 Most Frequent Words</a:t>
            </a:r>
            <a:endParaRPr sz="1400" dirty="0"/>
          </a:p>
        </p:txBody>
      </p:sp>
      <p:sp>
        <p:nvSpPr>
          <p:cNvPr id="1620" name="Google Shape;1620;p31"/>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Top 8 Top Terms</a:t>
            </a:r>
            <a:endParaRPr dirty="0"/>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52656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01B48-427D-46D2-9CF0-480698C928DB}"/>
              </a:ext>
            </a:extLst>
          </p:cNvPr>
          <p:cNvPicPr>
            <a:picLocks noChangeAspect="1"/>
          </p:cNvPicPr>
          <p:nvPr/>
        </p:nvPicPr>
        <p:blipFill>
          <a:blip r:embed="rId2"/>
          <a:stretch>
            <a:fillRect/>
          </a:stretch>
        </p:blipFill>
        <p:spPr>
          <a:xfrm>
            <a:off x="1538148" y="665281"/>
            <a:ext cx="6067704" cy="3812937"/>
          </a:xfrm>
          <a:prstGeom prst="rect">
            <a:avLst/>
          </a:prstGeom>
        </p:spPr>
      </p:pic>
    </p:spTree>
    <p:extLst>
      <p:ext uri="{BB962C8B-B14F-4D97-AF65-F5344CB8AC3E}">
        <p14:creationId xmlns:p14="http://schemas.microsoft.com/office/powerpoint/2010/main" val="3706444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A8AB9-5BEB-4A1D-9D2A-44BEFDD2A2F5}"/>
              </a:ext>
            </a:extLst>
          </p:cNvPr>
          <p:cNvPicPr>
            <a:picLocks noChangeAspect="1"/>
          </p:cNvPicPr>
          <p:nvPr/>
        </p:nvPicPr>
        <p:blipFill>
          <a:blip r:embed="rId2"/>
          <a:stretch>
            <a:fillRect/>
          </a:stretch>
        </p:blipFill>
        <p:spPr>
          <a:xfrm>
            <a:off x="1548000" y="666384"/>
            <a:ext cx="6048000" cy="3810732"/>
          </a:xfrm>
          <a:prstGeom prst="rect">
            <a:avLst/>
          </a:prstGeom>
        </p:spPr>
      </p:pic>
    </p:spTree>
    <p:extLst>
      <p:ext uri="{BB962C8B-B14F-4D97-AF65-F5344CB8AC3E}">
        <p14:creationId xmlns:p14="http://schemas.microsoft.com/office/powerpoint/2010/main" val="165193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hina's Great Firewall: Business Implications - China Briefing News">
            <a:extLst>
              <a:ext uri="{FF2B5EF4-FFF2-40B4-BE49-F238E27FC236}">
                <a16:creationId xmlns:a16="http://schemas.microsoft.com/office/drawing/2014/main" id="{8ADE8989-3734-47A8-BDDC-E49CE79AA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25" y="525974"/>
            <a:ext cx="7761750" cy="409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4207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371440-B22A-440A-B734-1DD293187447}"/>
              </a:ext>
            </a:extLst>
          </p:cNvPr>
          <p:cNvSpPr txBox="1"/>
          <p:nvPr/>
        </p:nvSpPr>
        <p:spPr>
          <a:xfrm>
            <a:off x="669600" y="620963"/>
            <a:ext cx="7804800" cy="3970318"/>
          </a:xfrm>
          <a:prstGeom prst="rect">
            <a:avLst/>
          </a:prstGeom>
          <a:noFill/>
        </p:spPr>
        <p:txBody>
          <a:bodyPr wrap="square">
            <a:spAutoFit/>
          </a:bodyPr>
          <a:lstStyle/>
          <a:p>
            <a:r>
              <a:rPr lang="en-US" dirty="0"/>
              <a:t>These results align with our initial guess, that the </a:t>
            </a:r>
            <a:r>
              <a:rPr lang="en-US" b="1" dirty="0"/>
              <a:t>Chinese government's primary concern may be</a:t>
            </a:r>
            <a:r>
              <a:rPr lang="en-US" dirty="0"/>
              <a:t> macroeconomic factors such as: </a:t>
            </a:r>
          </a:p>
          <a:p>
            <a:endParaRPr lang="en-US" dirty="0"/>
          </a:p>
          <a:p>
            <a:pPr marL="285750" indent="-285750">
              <a:buFont typeface="Arial" panose="020B0604020202020204" pitchFamily="34" charset="0"/>
              <a:buChar char="•"/>
            </a:pPr>
            <a:r>
              <a:rPr lang="en-US" dirty="0"/>
              <a:t>population growth</a:t>
            </a:r>
          </a:p>
          <a:p>
            <a:pPr marL="285750" indent="-285750">
              <a:buFont typeface="Arial" panose="020B0604020202020204" pitchFamily="34" charset="0"/>
              <a:buChar char="•"/>
            </a:pPr>
            <a:r>
              <a:rPr lang="en-US" dirty="0"/>
              <a:t>birth rate stability</a:t>
            </a:r>
          </a:p>
          <a:p>
            <a:pPr marL="285750" indent="-285750">
              <a:buFont typeface="Arial" panose="020B0604020202020204" pitchFamily="34" charset="0"/>
              <a:buChar char="•"/>
            </a:pPr>
            <a:r>
              <a:rPr lang="en-US" dirty="0"/>
              <a:t>economic development</a:t>
            </a:r>
          </a:p>
          <a:p>
            <a:pPr marL="285750" indent="-285750">
              <a:buFont typeface="Arial" panose="020B0604020202020204" pitchFamily="34" charset="0"/>
              <a:buChar char="•"/>
            </a:pPr>
            <a:r>
              <a:rPr lang="en-US" dirty="0"/>
              <a:t>social stability </a:t>
            </a:r>
          </a:p>
          <a:p>
            <a:endParaRPr lang="en-US" dirty="0"/>
          </a:p>
          <a:p>
            <a:r>
              <a:rPr lang="en-US" dirty="0"/>
              <a:t>rather than eliminating poverty, social injustice and improvement of social welfare. </a:t>
            </a:r>
          </a:p>
          <a:p>
            <a:pPr marL="285750" indent="-285750">
              <a:buFont typeface="Arial" panose="020B0604020202020204" pitchFamily="34" charset="0"/>
              <a:buChar char="•"/>
            </a:pPr>
            <a:endParaRPr lang="en-US" dirty="0"/>
          </a:p>
          <a:p>
            <a:r>
              <a:rPr lang="en-US" dirty="0"/>
              <a:t>These objectives may </a:t>
            </a:r>
            <a:r>
              <a:rPr lang="en-US" b="1" dirty="0"/>
              <a:t>prioritize demographic trends and workforce dynamics </a:t>
            </a:r>
            <a:r>
              <a:rPr lang="en-US" dirty="0"/>
              <a:t>rather than individual concerns about social welfare and financial impacts.</a:t>
            </a:r>
          </a:p>
          <a:p>
            <a:pPr marL="285750" indent="-285750">
              <a:buFont typeface="Arial" panose="020B0604020202020204" pitchFamily="34" charset="0"/>
              <a:buChar char="•"/>
            </a:pPr>
            <a:endParaRPr lang="en-US" dirty="0"/>
          </a:p>
          <a:p>
            <a:r>
              <a:rPr lang="en-US" dirty="0"/>
              <a:t>The governments may also have political motivations to emphasize certain aspects of policies to maintain stability and support. </a:t>
            </a:r>
          </a:p>
          <a:p>
            <a:endParaRPr lang="en-US" dirty="0"/>
          </a:p>
          <a:p>
            <a:r>
              <a:rPr lang="en-US" dirty="0"/>
              <a:t>This could include highlighting themes related to national pride, economic prosperity, and social cohesion while downplaying potentially contentious issues or criticisms.</a:t>
            </a:r>
          </a:p>
        </p:txBody>
      </p:sp>
    </p:spTree>
    <p:extLst>
      <p:ext uri="{BB962C8B-B14F-4D97-AF65-F5344CB8AC3E}">
        <p14:creationId xmlns:p14="http://schemas.microsoft.com/office/powerpoint/2010/main" val="1434617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BD20BB2-BEAB-4B9F-AA6E-904ECB01BA71}"/>
              </a:ext>
            </a:extLst>
          </p:cNvPr>
          <p:cNvSpPr txBox="1"/>
          <p:nvPr/>
        </p:nvSpPr>
        <p:spPr>
          <a:xfrm>
            <a:off x="1245600" y="1569600"/>
            <a:ext cx="6804000" cy="1323439"/>
          </a:xfrm>
          <a:prstGeom prst="rect">
            <a:avLst/>
          </a:prstGeom>
          <a:noFill/>
        </p:spPr>
        <p:txBody>
          <a:bodyPr wrap="square" rtlCol="0">
            <a:spAutoFit/>
          </a:bodyPr>
          <a:lstStyle/>
          <a:p>
            <a:r>
              <a:rPr lang="en-US" sz="4000" b="1" dirty="0">
                <a:latin typeface="Sora" panose="020B0604020202020204" charset="0"/>
                <a:cs typeface="Sora" panose="020B0604020202020204" charset="0"/>
              </a:rPr>
              <a:t>What is your theory for this phenomenon? </a:t>
            </a:r>
          </a:p>
        </p:txBody>
      </p:sp>
    </p:spTree>
    <p:extLst>
      <p:ext uri="{BB962C8B-B14F-4D97-AF65-F5344CB8AC3E}">
        <p14:creationId xmlns:p14="http://schemas.microsoft.com/office/powerpoint/2010/main" val="3292918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pare to vote, from anywhere &gt; United States Coast Guard &gt; My Coast Guard  News">
            <a:extLst>
              <a:ext uri="{FF2B5EF4-FFF2-40B4-BE49-F238E27FC236}">
                <a16:creationId xmlns:a16="http://schemas.microsoft.com/office/drawing/2014/main" id="{2920230D-14D8-4F3F-AF17-D43312892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400" y="1149396"/>
            <a:ext cx="3985225" cy="28447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C4C6452-A652-47F9-911E-E2B9D5236144}"/>
              </a:ext>
            </a:extLst>
          </p:cNvPr>
          <p:cNvSpPr txBox="1"/>
          <p:nvPr/>
        </p:nvSpPr>
        <p:spPr>
          <a:xfrm>
            <a:off x="756000" y="909756"/>
            <a:ext cx="3448800" cy="3323987"/>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legitimacy</a:t>
            </a:r>
            <a:r>
              <a:rPr lang="en-US" dirty="0"/>
              <a:t> of the Chinese Communist Party’s rule comes from </a:t>
            </a:r>
            <a:r>
              <a:rPr lang="en-US" b="1" dirty="0"/>
              <a:t>economic development</a:t>
            </a:r>
            <a:r>
              <a:rPr lang="en-US" dirty="0"/>
              <a:t>, social stability, and social fairness.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the government have </a:t>
            </a:r>
            <a:r>
              <a:rPr lang="en-US" b="1" dirty="0"/>
              <a:t>political motivations to emphasize certain aspects</a:t>
            </a:r>
            <a:r>
              <a:rPr lang="en-US" dirty="0"/>
              <a:t> of policies to maintain stability and support.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content that </a:t>
            </a:r>
            <a:r>
              <a:rPr lang="en-US" b="1" dirty="0"/>
              <a:t>exposes its low governance capabilities</a:t>
            </a:r>
            <a:r>
              <a:rPr lang="en-US" dirty="0"/>
              <a:t> in terms of people's livelihood, social welfare, social equality and legal system will </a:t>
            </a:r>
            <a:r>
              <a:rPr lang="en-US" b="1" dirty="0"/>
              <a:t>weaken the legitimacy of its rule</a:t>
            </a:r>
            <a:r>
              <a:rPr lang="en-US" dirty="0"/>
              <a:t>.</a:t>
            </a:r>
          </a:p>
        </p:txBody>
      </p:sp>
    </p:spTree>
    <p:extLst>
      <p:ext uri="{BB962C8B-B14F-4D97-AF65-F5344CB8AC3E}">
        <p14:creationId xmlns:p14="http://schemas.microsoft.com/office/powerpoint/2010/main" val="2246114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What’s Next?</a:t>
            </a:r>
            <a:endParaRPr sz="4000" dirty="0"/>
          </a:p>
        </p:txBody>
      </p:sp>
      <p:sp>
        <p:nvSpPr>
          <p:cNvPr id="1290" name="Google Shape;1290;p28"/>
          <p:cNvSpPr txBox="1">
            <a:spLocks noGrp="1"/>
          </p:cNvSpPr>
          <p:nvPr>
            <p:ph type="title" idx="2"/>
          </p:nvPr>
        </p:nvSpPr>
        <p:spPr>
          <a:xfrm>
            <a:off x="4130550" y="1678250"/>
            <a:ext cx="43002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1291" name="Google Shape;1291;p28"/>
          <p:cNvGrpSpPr/>
          <p:nvPr/>
        </p:nvGrpSpPr>
        <p:grpSpPr>
          <a:xfrm>
            <a:off x="713237" y="121915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4830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we’ll start doing this summer</a:t>
            </a:r>
            <a:endParaRPr dirty="0"/>
          </a:p>
        </p:txBody>
      </p:sp>
      <p:sp>
        <p:nvSpPr>
          <p:cNvPr id="1693" name="Google Shape;1693;p32"/>
          <p:cNvSpPr txBox="1">
            <a:spLocks noGrp="1"/>
          </p:cNvSpPr>
          <p:nvPr>
            <p:ph type="subTitle" idx="1"/>
          </p:nvPr>
        </p:nvSpPr>
        <p:spPr>
          <a:xfrm>
            <a:off x="720000" y="1587771"/>
            <a:ext cx="3758400" cy="110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For Opinion Extraction, we would have to manually label all the data and then use it to train our own classifier.</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This way, we would be able to extract the opinion toward certain questions, like:</a:t>
            </a:r>
          </a:p>
          <a:p>
            <a:pPr marL="0" lvl="0" indent="0" algn="just" rtl="0">
              <a:spcBef>
                <a:spcPts val="0"/>
              </a:spcBef>
              <a:spcAft>
                <a:spcPts val="0"/>
              </a:spcAft>
              <a:buNone/>
            </a:pPr>
            <a:endParaRPr lang="en-US" dirty="0"/>
          </a:p>
          <a:p>
            <a:pPr marL="171450" lvl="0" indent="-171450" algn="just" rtl="0">
              <a:spcBef>
                <a:spcPts val="0"/>
              </a:spcBef>
              <a:spcAft>
                <a:spcPts val="0"/>
              </a:spcAft>
              <a:buFont typeface="Arial" panose="020B0604020202020204" pitchFamily="34" charset="0"/>
              <a:buChar char="•"/>
            </a:pPr>
            <a:r>
              <a:rPr lang="en-US" dirty="0"/>
              <a:t>“strongly agree”</a:t>
            </a:r>
          </a:p>
          <a:p>
            <a:pPr marL="171450" lvl="0" indent="-171450" algn="just" rtl="0">
              <a:spcBef>
                <a:spcPts val="0"/>
              </a:spcBef>
              <a:spcAft>
                <a:spcPts val="0"/>
              </a:spcAft>
              <a:buFont typeface="Arial" panose="020B0604020202020204" pitchFamily="34" charset="0"/>
              <a:buChar char="•"/>
            </a:pPr>
            <a:r>
              <a:rPr lang="en-US" dirty="0"/>
              <a:t>“agree”</a:t>
            </a:r>
          </a:p>
          <a:p>
            <a:pPr marL="171450" lvl="0" indent="-171450" algn="just" rtl="0">
              <a:spcBef>
                <a:spcPts val="0"/>
              </a:spcBef>
              <a:spcAft>
                <a:spcPts val="0"/>
              </a:spcAft>
              <a:buFont typeface="Arial" panose="020B0604020202020204" pitchFamily="34" charset="0"/>
              <a:buChar char="•"/>
            </a:pPr>
            <a:r>
              <a:rPr lang="en-US" dirty="0"/>
              <a:t>“neutral”</a:t>
            </a:r>
          </a:p>
          <a:p>
            <a:pPr marL="171450" lvl="0" indent="-171450" algn="just" rtl="0">
              <a:spcBef>
                <a:spcPts val="0"/>
              </a:spcBef>
              <a:spcAft>
                <a:spcPts val="0"/>
              </a:spcAft>
              <a:buFont typeface="Arial" panose="020B0604020202020204" pitchFamily="34" charset="0"/>
              <a:buChar char="•"/>
            </a:pPr>
            <a:r>
              <a:rPr lang="en-US" dirty="0"/>
              <a:t>“disagree”</a:t>
            </a:r>
          </a:p>
          <a:p>
            <a:pPr marL="171450" lvl="0" indent="-171450" algn="just" rtl="0">
              <a:spcBef>
                <a:spcPts val="0"/>
              </a:spcBef>
              <a:spcAft>
                <a:spcPts val="0"/>
              </a:spcAft>
              <a:buFont typeface="Arial" panose="020B0604020202020204" pitchFamily="34" charset="0"/>
              <a:buChar char="•"/>
            </a:pPr>
            <a:r>
              <a:rPr lang="en-US" dirty="0"/>
              <a:t>“strongly disagree”</a:t>
            </a:r>
          </a:p>
          <a:p>
            <a:pPr marL="171450" lvl="0" indent="-171450" algn="just" rtl="0">
              <a:spcBef>
                <a:spcPts val="0"/>
              </a:spcBef>
              <a:spcAft>
                <a:spcPts val="0"/>
              </a:spcAft>
              <a:buFont typeface="Arial" panose="020B0604020202020204" pitchFamily="34" charset="0"/>
              <a:buChar char="•"/>
            </a:pPr>
            <a:endParaRPr lang="en-US" dirty="0"/>
          </a:p>
          <a:p>
            <a:pPr marL="0" lvl="0" indent="0" algn="just" rtl="0">
              <a:spcBef>
                <a:spcPts val="0"/>
              </a:spcBef>
              <a:spcAft>
                <a:spcPts val="0"/>
              </a:spcAft>
            </a:pPr>
            <a:r>
              <a:rPr lang="en-US" dirty="0"/>
              <a:t>This would give us more control over the parameters to fine tune the sensitivities of the model toward the text.</a:t>
            </a:r>
          </a:p>
        </p:txBody>
      </p:sp>
      <p:sp>
        <p:nvSpPr>
          <p:cNvPr id="1694" name="Google Shape;1694;p32"/>
          <p:cNvSpPr txBox="1">
            <a:spLocks noGrp="1"/>
          </p:cNvSpPr>
          <p:nvPr>
            <p:ph type="subTitle" idx="2"/>
          </p:nvPr>
        </p:nvSpPr>
        <p:spPr>
          <a:xfrm>
            <a:off x="4938524" y="1674320"/>
            <a:ext cx="3557476" cy="110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To date, we have not conducted any regression analyses for correlations or pursued causal analysis. </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We plan to explore additional methods when time permits, such a:</a:t>
            </a:r>
          </a:p>
          <a:p>
            <a:pPr marL="0" lvl="0" indent="0" algn="just" rtl="0">
              <a:spcBef>
                <a:spcPts val="0"/>
              </a:spcBef>
              <a:spcAft>
                <a:spcPts val="0"/>
              </a:spcAft>
              <a:buNone/>
            </a:pPr>
            <a:endParaRPr lang="en-US" dirty="0"/>
          </a:p>
          <a:p>
            <a:pPr marL="171450" lvl="0" indent="-171450" algn="just" rtl="0">
              <a:spcBef>
                <a:spcPts val="0"/>
              </a:spcBef>
              <a:spcAft>
                <a:spcPts val="0"/>
              </a:spcAft>
              <a:buFont typeface="Arial" panose="020B0604020202020204" pitchFamily="34" charset="0"/>
              <a:buChar char="•"/>
            </a:pPr>
            <a:r>
              <a:rPr lang="en-US" dirty="0"/>
              <a:t>Confirmatory Factor Analysis</a:t>
            </a:r>
          </a:p>
          <a:p>
            <a:pPr marL="171450" lvl="0" indent="-171450" algn="just" rtl="0">
              <a:spcBef>
                <a:spcPts val="0"/>
              </a:spcBef>
              <a:spcAft>
                <a:spcPts val="0"/>
              </a:spcAft>
              <a:buFont typeface="Arial" panose="020B0604020202020204" pitchFamily="34" charset="0"/>
              <a:buChar char="•"/>
            </a:pPr>
            <a:r>
              <a:rPr lang="en-US" dirty="0"/>
              <a:t>Exploratory Factor Analysis</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We may also use </a:t>
            </a:r>
            <a:r>
              <a:rPr lang="en-US" b="1" dirty="0"/>
              <a:t>Cosine Similarity </a:t>
            </a:r>
            <a:r>
              <a:rPr lang="en-US" dirty="0"/>
              <a:t>and </a:t>
            </a:r>
            <a:r>
              <a:rPr lang="en-US" b="1" dirty="0"/>
              <a:t>KL Divergence </a:t>
            </a:r>
            <a:r>
              <a:rPr lang="en-US" dirty="0"/>
              <a:t>to analyze the changes in government internal references to see if there are changes in style, tones and focus  throughout the time frames</a:t>
            </a:r>
            <a:endParaRPr dirty="0"/>
          </a:p>
        </p:txBody>
      </p:sp>
      <p:sp>
        <p:nvSpPr>
          <p:cNvPr id="1697" name="Google Shape;1697;p32"/>
          <p:cNvSpPr txBox="1">
            <a:spLocks noGrp="1"/>
          </p:cNvSpPr>
          <p:nvPr>
            <p:ph type="subTitle" idx="7"/>
          </p:nvPr>
        </p:nvSpPr>
        <p:spPr>
          <a:xfrm>
            <a:off x="720000" y="1339949"/>
            <a:ext cx="2162100" cy="3238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Train Our Own Model</a:t>
            </a:r>
            <a:endParaRPr sz="1400" dirty="0"/>
          </a:p>
        </p:txBody>
      </p:sp>
      <p:sp>
        <p:nvSpPr>
          <p:cNvPr id="1698" name="Google Shape;1698;p32"/>
          <p:cNvSpPr txBox="1">
            <a:spLocks noGrp="1"/>
          </p:cNvSpPr>
          <p:nvPr>
            <p:ph type="subTitle" idx="8"/>
          </p:nvPr>
        </p:nvSpPr>
        <p:spPr>
          <a:xfrm>
            <a:off x="4938524" y="1282749"/>
            <a:ext cx="2851876" cy="3810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t>More Statistics Approach</a:t>
            </a:r>
            <a:endParaRPr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32"/>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And of course, manually check the data to see if there are anything interesting</a:t>
            </a:r>
            <a:endParaRPr sz="2400" dirty="0"/>
          </a:p>
        </p:txBody>
      </p:sp>
      <p:pic>
        <p:nvPicPr>
          <p:cNvPr id="15362" name="Picture 2" descr="Amazon.com: Funny Man Sitting At Computer MEME - MEME Magnets Car  Refrigerator Metal Sign Magnetic Vinyl 5&quot; : Home &amp; Kitchen">
            <a:extLst>
              <a:ext uri="{FF2B5EF4-FFF2-40B4-BE49-F238E27FC236}">
                <a16:creationId xmlns:a16="http://schemas.microsoft.com/office/drawing/2014/main" id="{0C230EEA-EBE5-43B5-8CDD-62C0CCD87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465" y="1491124"/>
            <a:ext cx="4661069" cy="303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622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3"/>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122" name="Google Shape;2122;p43"/>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t>Do you have any questions?</a:t>
            </a:r>
            <a:endParaRPr sz="1200" b="1" dirty="0"/>
          </a:p>
          <a:p>
            <a:pPr marL="0" lvl="0" indent="0" algn="l" rtl="0">
              <a:spcBef>
                <a:spcPts val="1000"/>
              </a:spcBef>
              <a:spcAft>
                <a:spcPts val="0"/>
              </a:spcAft>
              <a:buNone/>
            </a:pPr>
            <a:r>
              <a:rPr lang="en-US" sz="1100" dirty="0">
                <a:hlinkClick r:id="rId3"/>
              </a:rPr>
              <a:t>Fengdi.Huang@edu.rtu.lv</a:t>
            </a:r>
            <a:endParaRPr lang="en-US" sz="1100" dirty="0"/>
          </a:p>
          <a:p>
            <a:pPr marL="0" lvl="0" indent="0" algn="l" rtl="0">
              <a:spcBef>
                <a:spcPts val="1000"/>
              </a:spcBef>
              <a:spcAft>
                <a:spcPts val="0"/>
              </a:spcAft>
              <a:buNone/>
            </a:pPr>
            <a:r>
              <a:rPr lang="en-US" sz="1100" dirty="0">
                <a:hlinkClick r:id="rId4"/>
              </a:rPr>
              <a:t>Zhen.Pan@edu.rtu.lv</a:t>
            </a:r>
            <a:endParaRPr lang="en-US" sz="1100" dirty="0"/>
          </a:p>
          <a:p>
            <a:pPr marL="0" lvl="0" indent="0" algn="l" rtl="0">
              <a:spcBef>
                <a:spcPts val="1000"/>
              </a:spcBef>
              <a:spcAft>
                <a:spcPts val="0"/>
              </a:spcAft>
              <a:buNone/>
            </a:pPr>
            <a:r>
              <a:rPr lang="en-US" sz="1200" dirty="0"/>
              <a:t>Our GitHub: </a:t>
            </a:r>
            <a:r>
              <a:rPr lang="en-US" sz="1200" dirty="0">
                <a:hlinkClick r:id="rId5"/>
              </a:rPr>
              <a:t>https://github.com/JesseLovesGrace/CN_Spectrum</a:t>
            </a:r>
            <a:endParaRPr lang="en-US" sz="1200" dirty="0"/>
          </a:p>
          <a:p>
            <a:pPr marL="0" lvl="0" indent="0" algn="l" rtl="0">
              <a:spcBef>
                <a:spcPts val="1000"/>
              </a:spcBef>
              <a:spcAft>
                <a:spcPts val="0"/>
              </a:spcAft>
              <a:buNone/>
            </a:pPr>
            <a:endParaRPr sz="1200" dirty="0"/>
          </a:p>
        </p:txBody>
      </p:sp>
      <p:grpSp>
        <p:nvGrpSpPr>
          <p:cNvPr id="2124" name="Google Shape;2124;p43"/>
          <p:cNvGrpSpPr/>
          <p:nvPr/>
        </p:nvGrpSpPr>
        <p:grpSpPr>
          <a:xfrm>
            <a:off x="713188" y="1198193"/>
            <a:ext cx="2994401" cy="2992970"/>
            <a:chOff x="699850" y="2299150"/>
            <a:chExt cx="1046225" cy="1045725"/>
          </a:xfrm>
        </p:grpSpPr>
        <p:sp>
          <p:nvSpPr>
            <p:cNvPr id="2125" name="Google Shape;2125;p43"/>
            <p:cNvSpPr/>
            <p:nvPr/>
          </p:nvSpPr>
          <p:spPr>
            <a:xfrm>
              <a:off x="1178075" y="2506950"/>
              <a:ext cx="225225" cy="137075"/>
            </a:xfrm>
            <a:custGeom>
              <a:avLst/>
              <a:gdLst/>
              <a:ahLst/>
              <a:cxnLst/>
              <a:rect l="l" t="t" r="r" b="b"/>
              <a:pathLst>
                <a:path w="9009" h="5483" extrusionOk="0">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1106400" y="2607825"/>
              <a:ext cx="3050" cy="52450"/>
            </a:xfrm>
            <a:custGeom>
              <a:avLst/>
              <a:gdLst/>
              <a:ahLst/>
              <a:cxnLst/>
              <a:rect l="l" t="t" r="r" b="b"/>
              <a:pathLst>
                <a:path w="122" h="2098" extrusionOk="0">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874500" y="2607825"/>
              <a:ext cx="159350" cy="393350"/>
            </a:xfrm>
            <a:custGeom>
              <a:avLst/>
              <a:gdLst/>
              <a:ahLst/>
              <a:cxnLst/>
              <a:rect l="l" t="t" r="r" b="b"/>
              <a:pathLst>
                <a:path w="6374" h="15734" extrusionOk="0">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699850" y="2962250"/>
              <a:ext cx="191375" cy="190375"/>
            </a:xfrm>
            <a:custGeom>
              <a:avLst/>
              <a:gdLst/>
              <a:ahLst/>
              <a:cxnLst/>
              <a:rect l="l" t="t" r="r" b="b"/>
              <a:pathLst>
                <a:path w="7655" h="7615" extrusionOk="0">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831825" y="2596225"/>
              <a:ext cx="95800" cy="95400"/>
            </a:xfrm>
            <a:custGeom>
              <a:avLst/>
              <a:gdLst/>
              <a:ahLst/>
              <a:cxnLst/>
              <a:rect l="l" t="t" r="r" b="b"/>
              <a:pathLst>
                <a:path w="3832" h="3816" extrusionOk="0">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830200" y="2594850"/>
              <a:ext cx="98825" cy="98350"/>
            </a:xfrm>
            <a:custGeom>
              <a:avLst/>
              <a:gdLst/>
              <a:ahLst/>
              <a:cxnLst/>
              <a:rect l="l" t="t" r="r" b="b"/>
              <a:pathLst>
                <a:path w="3953" h="3934" extrusionOk="0">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849225" y="2701300"/>
              <a:ext cx="3025" cy="246550"/>
            </a:xfrm>
            <a:custGeom>
              <a:avLst/>
              <a:gdLst/>
              <a:ahLst/>
              <a:cxnLst/>
              <a:rect l="l" t="t" r="r" b="b"/>
              <a:pathLst>
                <a:path w="121" h="9862" extrusionOk="0">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888650" y="2354575"/>
              <a:ext cx="43150" cy="43400"/>
            </a:xfrm>
            <a:custGeom>
              <a:avLst/>
              <a:gdLst/>
              <a:ahLst/>
              <a:cxnLst/>
              <a:rect l="l" t="t" r="r" b="b"/>
              <a:pathLst>
                <a:path w="1726" h="1736" extrusionOk="0">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1122175" y="3270875"/>
              <a:ext cx="44800" cy="44550"/>
            </a:xfrm>
            <a:custGeom>
              <a:avLst/>
              <a:gdLst/>
              <a:ahLst/>
              <a:cxnLst/>
              <a:rect l="l" t="t" r="r" b="b"/>
              <a:pathLst>
                <a:path w="1792" h="1782" extrusionOk="0">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1306550" y="2306100"/>
              <a:ext cx="2825" cy="16500"/>
            </a:xfrm>
            <a:custGeom>
              <a:avLst/>
              <a:gdLst/>
              <a:ahLst/>
              <a:cxnLst/>
              <a:rect l="l" t="t" r="r" b="b"/>
              <a:pathLst>
                <a:path w="113" h="660" extrusionOk="0">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1306550" y="2340900"/>
              <a:ext cx="2825" cy="16475"/>
            </a:xfrm>
            <a:custGeom>
              <a:avLst/>
              <a:gdLst/>
              <a:ahLst/>
              <a:cxnLst/>
              <a:rect l="l" t="t" r="r" b="b"/>
              <a:pathLst>
                <a:path w="113" h="659" extrusionOk="0">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1317225" y="2330225"/>
              <a:ext cx="16500" cy="3050"/>
            </a:xfrm>
            <a:custGeom>
              <a:avLst/>
              <a:gdLst/>
              <a:ahLst/>
              <a:cxnLst/>
              <a:rect l="l" t="t" r="r" b="b"/>
              <a:pathLst>
                <a:path w="660" h="122" extrusionOk="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1282425" y="2330225"/>
              <a:ext cx="16500" cy="3050"/>
            </a:xfrm>
            <a:custGeom>
              <a:avLst/>
              <a:gdLst/>
              <a:ahLst/>
              <a:cxnLst/>
              <a:rect l="l" t="t" r="r" b="b"/>
              <a:pathLst>
                <a:path w="660" h="122" extrusionOk="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1290775" y="2339275"/>
              <a:ext cx="9775" cy="9525"/>
            </a:xfrm>
            <a:custGeom>
              <a:avLst/>
              <a:gdLst/>
              <a:ahLst/>
              <a:cxnLst/>
              <a:rect l="l" t="t" r="r" b="b"/>
              <a:pathLst>
                <a:path w="391" h="381" extrusionOk="0">
                  <a:moveTo>
                    <a:pt x="1" y="381"/>
                  </a:moveTo>
                  <a:lnTo>
                    <a:pt x="39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1289400" y="2337775"/>
              <a:ext cx="12775" cy="12425"/>
            </a:xfrm>
            <a:custGeom>
              <a:avLst/>
              <a:gdLst/>
              <a:ahLst/>
              <a:cxnLst/>
              <a:rect l="l" t="t" r="r" b="b"/>
              <a:pathLst>
                <a:path w="511" h="497" extrusionOk="0">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1315375" y="2314700"/>
              <a:ext cx="9750" cy="9525"/>
            </a:xfrm>
            <a:custGeom>
              <a:avLst/>
              <a:gdLst/>
              <a:ahLst/>
              <a:cxnLst/>
              <a:rect l="l" t="t" r="r" b="b"/>
              <a:pathLst>
                <a:path w="390" h="381" extrusionOk="0">
                  <a:moveTo>
                    <a:pt x="0" y="380"/>
                  </a:moveTo>
                  <a:lnTo>
                    <a:pt x="3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1313975" y="2313175"/>
              <a:ext cx="12775" cy="12450"/>
            </a:xfrm>
            <a:custGeom>
              <a:avLst/>
              <a:gdLst/>
              <a:ahLst/>
              <a:cxnLst/>
              <a:rect l="l" t="t" r="r" b="b"/>
              <a:pathLst>
                <a:path w="511" h="498" extrusionOk="0">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1290775" y="2314700"/>
              <a:ext cx="9775" cy="9525"/>
            </a:xfrm>
            <a:custGeom>
              <a:avLst/>
              <a:gdLst/>
              <a:ahLst/>
              <a:cxnLst/>
              <a:rect l="l" t="t" r="r" b="b"/>
              <a:pathLst>
                <a:path w="391" h="381" extrusionOk="0">
                  <a:moveTo>
                    <a:pt x="1" y="0"/>
                  </a:moveTo>
                  <a:lnTo>
                    <a:pt x="391" y="3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1289400" y="2313175"/>
              <a:ext cx="12775" cy="12450"/>
            </a:xfrm>
            <a:custGeom>
              <a:avLst/>
              <a:gdLst/>
              <a:ahLst/>
              <a:cxnLst/>
              <a:rect l="l" t="t" r="r" b="b"/>
              <a:pathLst>
                <a:path w="511" h="498" extrusionOk="0">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1315375" y="2339275"/>
              <a:ext cx="9750" cy="9525"/>
            </a:xfrm>
            <a:custGeom>
              <a:avLst/>
              <a:gdLst/>
              <a:ahLst/>
              <a:cxnLst/>
              <a:rect l="l" t="t" r="r" b="b"/>
              <a:pathLst>
                <a:path w="390" h="381" extrusionOk="0">
                  <a:moveTo>
                    <a:pt x="0" y="0"/>
                  </a:moveTo>
                  <a:lnTo>
                    <a:pt x="390" y="3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1313975" y="2337775"/>
              <a:ext cx="12775" cy="12425"/>
            </a:xfrm>
            <a:custGeom>
              <a:avLst/>
              <a:gdLst/>
              <a:ahLst/>
              <a:cxnLst/>
              <a:rect l="l" t="t" r="r" b="b"/>
              <a:pathLst>
                <a:path w="511" h="497" extrusionOk="0">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791475" y="2851575"/>
              <a:ext cx="19500" cy="19500"/>
            </a:xfrm>
            <a:custGeom>
              <a:avLst/>
              <a:gdLst/>
              <a:ahLst/>
              <a:cxnLst/>
              <a:rect l="l" t="t" r="r" b="b"/>
              <a:pathLst>
                <a:path w="780" h="780" extrusionOk="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745550" y="2652125"/>
              <a:ext cx="12550" cy="12775"/>
            </a:xfrm>
            <a:custGeom>
              <a:avLst/>
              <a:gdLst/>
              <a:ahLst/>
              <a:cxnLst/>
              <a:rect l="l" t="t" r="r" b="b"/>
              <a:pathLst>
                <a:path w="502" h="511" extrusionOk="0">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1494175" y="2299150"/>
              <a:ext cx="12550" cy="12550"/>
            </a:xfrm>
            <a:custGeom>
              <a:avLst/>
              <a:gdLst/>
              <a:ahLst/>
              <a:cxnLst/>
              <a:rect l="l" t="t" r="r" b="b"/>
              <a:pathLst>
                <a:path w="502" h="502" extrusionOk="0">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1219575" y="3181350"/>
              <a:ext cx="197175" cy="123175"/>
            </a:xfrm>
            <a:custGeom>
              <a:avLst/>
              <a:gdLst/>
              <a:ahLst/>
              <a:cxnLst/>
              <a:rect l="l" t="t" r="r" b="b"/>
              <a:pathLst>
                <a:path w="7887" h="4927" extrusionOk="0">
                  <a:moveTo>
                    <a:pt x="1328" y="1"/>
                  </a:moveTo>
                  <a:lnTo>
                    <a:pt x="1" y="4927"/>
                  </a:lnTo>
                  <a:lnTo>
                    <a:pt x="6550" y="4927"/>
                  </a:lnTo>
                  <a:lnTo>
                    <a:pt x="78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1218200" y="3179975"/>
              <a:ext cx="200175" cy="125950"/>
            </a:xfrm>
            <a:custGeom>
              <a:avLst/>
              <a:gdLst/>
              <a:ahLst/>
              <a:cxnLst/>
              <a:rect l="l" t="t" r="r" b="b"/>
              <a:pathLst>
                <a:path w="8007" h="5038" extrusionOk="0">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1173675" y="3304500"/>
              <a:ext cx="335375" cy="40375"/>
            </a:xfrm>
            <a:custGeom>
              <a:avLst/>
              <a:gdLst/>
              <a:ahLst/>
              <a:cxnLst/>
              <a:rect l="l" t="t" r="r" b="b"/>
              <a:pathLst>
                <a:path w="13415" h="1615" extrusionOk="0">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1230950" y="3197350"/>
              <a:ext cx="181625" cy="66600"/>
            </a:xfrm>
            <a:custGeom>
              <a:avLst/>
              <a:gdLst/>
              <a:ahLst/>
              <a:cxnLst/>
              <a:rect l="l" t="t" r="r" b="b"/>
              <a:pathLst>
                <a:path w="7265" h="2664" extrusionOk="0">
                  <a:moveTo>
                    <a:pt x="7255" y="29"/>
                  </a:moveTo>
                  <a:lnTo>
                    <a:pt x="1" y="2663"/>
                  </a:lnTo>
                  <a:lnTo>
                    <a:pt x="706" y="1"/>
                  </a:lnTo>
                  <a:lnTo>
                    <a:pt x="7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965175" y="2671850"/>
              <a:ext cx="779500" cy="525525"/>
            </a:xfrm>
            <a:custGeom>
              <a:avLst/>
              <a:gdLst/>
              <a:ahLst/>
              <a:cxnLst/>
              <a:rect l="l" t="t" r="r" b="b"/>
              <a:pathLst>
                <a:path w="31180" h="21021" extrusionOk="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963550" y="2670450"/>
              <a:ext cx="782525" cy="528325"/>
            </a:xfrm>
            <a:custGeom>
              <a:avLst/>
              <a:gdLst/>
              <a:ahLst/>
              <a:cxnLst/>
              <a:rect l="l" t="t" r="r" b="b"/>
              <a:pathLst>
                <a:path w="31301" h="21133" extrusionOk="0">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938975" y="2671850"/>
              <a:ext cx="761625" cy="526700"/>
            </a:xfrm>
            <a:custGeom>
              <a:avLst/>
              <a:gdLst/>
              <a:ahLst/>
              <a:cxnLst/>
              <a:rect l="l" t="t" r="r" b="b"/>
              <a:pathLst>
                <a:path w="30465" h="21068" extrusionOk="0">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937575" y="2670450"/>
              <a:ext cx="772775" cy="529475"/>
            </a:xfrm>
            <a:custGeom>
              <a:avLst/>
              <a:gdLst/>
              <a:ahLst/>
              <a:cxnLst/>
              <a:rect l="l" t="t" r="r" b="b"/>
              <a:pathLst>
                <a:path w="30911" h="21179" extrusionOk="0">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1012725" y="2700375"/>
              <a:ext cx="688800" cy="404700"/>
            </a:xfrm>
            <a:custGeom>
              <a:avLst/>
              <a:gdLst/>
              <a:ahLst/>
              <a:cxnLst/>
              <a:rect l="l" t="t" r="r" b="b"/>
              <a:pathLst>
                <a:path w="27552" h="16188" extrusionOk="0">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1011325" y="2698975"/>
              <a:ext cx="691600" cy="407500"/>
            </a:xfrm>
            <a:custGeom>
              <a:avLst/>
              <a:gdLst/>
              <a:ahLst/>
              <a:cxnLst/>
              <a:rect l="l" t="t" r="r" b="b"/>
              <a:pathLst>
                <a:path w="27664" h="16300" extrusionOk="0">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1011325" y="2862250"/>
              <a:ext cx="2800" cy="82125"/>
            </a:xfrm>
            <a:custGeom>
              <a:avLst/>
              <a:gdLst/>
              <a:ahLst/>
              <a:cxnLst/>
              <a:rect l="l" t="t" r="r" b="b"/>
              <a:pathLst>
                <a:path w="112" h="3285" extrusionOk="0">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968425" y="3105050"/>
              <a:ext cx="773475" cy="89775"/>
            </a:xfrm>
            <a:custGeom>
              <a:avLst/>
              <a:gdLst/>
              <a:ahLst/>
              <a:cxnLst/>
              <a:rect l="l" t="t" r="r" b="b"/>
              <a:pathLst>
                <a:path w="30939" h="3591" extrusionOk="0">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967025" y="3103675"/>
              <a:ext cx="776250" cy="92550"/>
            </a:xfrm>
            <a:custGeom>
              <a:avLst/>
              <a:gdLst/>
              <a:ahLst/>
              <a:cxnLst/>
              <a:rect l="l" t="t" r="r" b="b"/>
              <a:pathLst>
                <a:path w="31050" h="3702" extrusionOk="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1330450" y="3129400"/>
              <a:ext cx="45250" cy="45250"/>
            </a:xfrm>
            <a:custGeom>
              <a:avLst/>
              <a:gdLst/>
              <a:ahLst/>
              <a:cxnLst/>
              <a:rect l="l" t="t" r="r" b="b"/>
              <a:pathLst>
                <a:path w="1810" h="1810" extrusionOk="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1348075" y="2680875"/>
              <a:ext cx="10000" cy="9775"/>
            </a:xfrm>
            <a:custGeom>
              <a:avLst/>
              <a:gdLst/>
              <a:ahLst/>
              <a:cxnLst/>
              <a:rect l="l" t="t" r="r" b="b"/>
              <a:pathLst>
                <a:path w="400" h="391" extrusionOk="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1346675" y="2679500"/>
              <a:ext cx="12775" cy="12775"/>
            </a:xfrm>
            <a:custGeom>
              <a:avLst/>
              <a:gdLst/>
              <a:ahLst/>
              <a:cxnLst/>
              <a:rect l="l" t="t" r="r" b="b"/>
              <a:pathLst>
                <a:path w="511" h="511" extrusionOk="0">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1345975" y="2836725"/>
              <a:ext cx="3050" cy="37375"/>
            </a:xfrm>
            <a:custGeom>
              <a:avLst/>
              <a:gdLst/>
              <a:ahLst/>
              <a:cxnLst/>
              <a:rect l="l" t="t" r="r" b="b"/>
              <a:pathLst>
                <a:path w="122" h="1495" extrusionOk="0">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1345750" y="2953850"/>
              <a:ext cx="3050" cy="47575"/>
            </a:xfrm>
            <a:custGeom>
              <a:avLst/>
              <a:gdLst/>
              <a:ahLst/>
              <a:cxnLst/>
              <a:rect l="l" t="t" r="r" b="b"/>
              <a:pathLst>
                <a:path w="122" h="1903" extrusionOk="0">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1144450" y="3030625"/>
              <a:ext cx="37125" cy="2800"/>
            </a:xfrm>
            <a:custGeom>
              <a:avLst/>
              <a:gdLst/>
              <a:ahLst/>
              <a:cxnLst/>
              <a:rect l="l" t="t" r="r" b="b"/>
              <a:pathLst>
                <a:path w="1485" h="112" extrusionOk="0">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1069300" y="2755800"/>
              <a:ext cx="323775" cy="82125"/>
            </a:xfrm>
            <a:custGeom>
              <a:avLst/>
              <a:gdLst/>
              <a:ahLst/>
              <a:cxnLst/>
              <a:rect l="l" t="t" r="r" b="b"/>
              <a:pathLst>
                <a:path w="12951" h="3285" extrusionOk="0">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1067925" y="2754400"/>
              <a:ext cx="326775" cy="84900"/>
            </a:xfrm>
            <a:custGeom>
              <a:avLst/>
              <a:gdLst/>
              <a:ahLst/>
              <a:cxnLst/>
              <a:rect l="l" t="t" r="r" b="b"/>
              <a:pathLst>
                <a:path w="13071" h="3396" extrusionOk="0">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1070000" y="2873150"/>
              <a:ext cx="80725" cy="80725"/>
            </a:xfrm>
            <a:custGeom>
              <a:avLst/>
              <a:gdLst/>
              <a:ahLst/>
              <a:cxnLst/>
              <a:rect l="l" t="t" r="r" b="b"/>
              <a:pathLst>
                <a:path w="3229" h="3229" extrusionOk="0">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1068600" y="2871750"/>
              <a:ext cx="83525" cy="83525"/>
            </a:xfrm>
            <a:custGeom>
              <a:avLst/>
              <a:gdLst/>
              <a:ahLst/>
              <a:cxnLst/>
              <a:rect l="l" t="t" r="r" b="b"/>
              <a:pathLst>
                <a:path w="3341" h="3341" extrusionOk="0">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1190825" y="2873150"/>
              <a:ext cx="80725" cy="80725"/>
            </a:xfrm>
            <a:custGeom>
              <a:avLst/>
              <a:gdLst/>
              <a:ahLst/>
              <a:cxnLst/>
              <a:rect l="l" t="t" r="r" b="b"/>
              <a:pathLst>
                <a:path w="3229" h="3229" extrusionOk="0">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1189450" y="2871750"/>
              <a:ext cx="83500" cy="83525"/>
            </a:xfrm>
            <a:custGeom>
              <a:avLst/>
              <a:gdLst/>
              <a:ahLst/>
              <a:cxnLst/>
              <a:rect l="l" t="t" r="r" b="b"/>
              <a:pathLst>
                <a:path w="3340" h="3341" extrusionOk="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1309350" y="2873150"/>
              <a:ext cx="80500" cy="80725"/>
            </a:xfrm>
            <a:custGeom>
              <a:avLst/>
              <a:gdLst/>
              <a:ahLst/>
              <a:cxnLst/>
              <a:rect l="l" t="t" r="r" b="b"/>
              <a:pathLst>
                <a:path w="3220" h="3229" extrusionOk="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1307950" y="2871750"/>
              <a:ext cx="83500" cy="83525"/>
            </a:xfrm>
            <a:custGeom>
              <a:avLst/>
              <a:gdLst/>
              <a:ahLst/>
              <a:cxnLst/>
              <a:rect l="l" t="t" r="r" b="b"/>
              <a:pathLst>
                <a:path w="3340" h="3341" extrusionOk="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1180850" y="3001400"/>
              <a:ext cx="207375" cy="61700"/>
            </a:xfrm>
            <a:custGeom>
              <a:avLst/>
              <a:gdLst/>
              <a:ahLst/>
              <a:cxnLst/>
              <a:rect l="l" t="t" r="r" b="b"/>
              <a:pathLst>
                <a:path w="8295" h="2468" extrusionOk="0">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1179475" y="2999775"/>
              <a:ext cx="210125" cy="64950"/>
            </a:xfrm>
            <a:custGeom>
              <a:avLst/>
              <a:gdLst/>
              <a:ahLst/>
              <a:cxnLst/>
              <a:rect l="l" t="t" r="r" b="b"/>
              <a:pathLst>
                <a:path w="8405" h="2598" extrusionOk="0">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1458450" y="2935300"/>
              <a:ext cx="70075" cy="2800"/>
            </a:xfrm>
            <a:custGeom>
              <a:avLst/>
              <a:gdLst/>
              <a:ahLst/>
              <a:cxnLst/>
              <a:rect l="l" t="t" r="r" b="b"/>
              <a:pathLst>
                <a:path w="2803" h="112" extrusionOk="0">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1553325" y="2935300"/>
              <a:ext cx="84425" cy="2800"/>
            </a:xfrm>
            <a:custGeom>
              <a:avLst/>
              <a:gdLst/>
              <a:ahLst/>
              <a:cxnLst/>
              <a:rect l="l" t="t" r="r" b="b"/>
              <a:pathLst>
                <a:path w="3377" h="112" extrusionOk="0">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1458450" y="3043125"/>
              <a:ext cx="125500" cy="2825"/>
            </a:xfrm>
            <a:custGeom>
              <a:avLst/>
              <a:gdLst/>
              <a:ahLst/>
              <a:cxnLst/>
              <a:rect l="l" t="t" r="r" b="b"/>
              <a:pathLst>
                <a:path w="5020" h="113" extrusionOk="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1458450" y="2972625"/>
              <a:ext cx="195775" cy="2825"/>
            </a:xfrm>
            <a:custGeom>
              <a:avLst/>
              <a:gdLst/>
              <a:ahLst/>
              <a:cxnLst/>
              <a:rect l="l" t="t" r="r" b="b"/>
              <a:pathLst>
                <a:path w="7831" h="113" extrusionOk="0">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1458450" y="3008125"/>
              <a:ext cx="64050" cy="3025"/>
            </a:xfrm>
            <a:custGeom>
              <a:avLst/>
              <a:gdLst/>
              <a:ahLst/>
              <a:cxnLst/>
              <a:rect l="l" t="t" r="r" b="b"/>
              <a:pathLst>
                <a:path w="2562" h="121" extrusionOk="0">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1538475" y="3008125"/>
              <a:ext cx="113900" cy="3025"/>
            </a:xfrm>
            <a:custGeom>
              <a:avLst/>
              <a:gdLst/>
              <a:ahLst/>
              <a:cxnLst/>
              <a:rect l="l" t="t" r="r" b="b"/>
              <a:pathLst>
                <a:path w="4556" h="121" extrusionOk="0">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1457300" y="2753925"/>
              <a:ext cx="203425" cy="24400"/>
            </a:xfrm>
            <a:custGeom>
              <a:avLst/>
              <a:gdLst/>
              <a:ahLst/>
              <a:cxnLst/>
              <a:rect l="l" t="t" r="r" b="b"/>
              <a:pathLst>
                <a:path w="8137" h="976" extrusionOk="0">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1478875" y="2760425"/>
              <a:ext cx="10225" cy="10475"/>
            </a:xfrm>
            <a:custGeom>
              <a:avLst/>
              <a:gdLst/>
              <a:ahLst/>
              <a:cxnLst/>
              <a:rect l="l" t="t" r="r" b="b"/>
              <a:pathLst>
                <a:path w="409" h="419" extrusionOk="0">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93475" y="2760425"/>
              <a:ext cx="10475" cy="10475"/>
            </a:xfrm>
            <a:custGeom>
              <a:avLst/>
              <a:gdLst/>
              <a:ahLst/>
              <a:cxnLst/>
              <a:rect l="l" t="t" r="r" b="b"/>
              <a:pathLst>
                <a:path w="419" h="419" extrusionOk="0">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1464250" y="2760425"/>
              <a:ext cx="10475" cy="10475"/>
            </a:xfrm>
            <a:custGeom>
              <a:avLst/>
              <a:gdLst/>
              <a:ahLst/>
              <a:cxnLst/>
              <a:rect l="l" t="t" r="r" b="b"/>
              <a:pathLst>
                <a:path w="419" h="419" extrusionOk="0">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57075" y="2778300"/>
              <a:ext cx="203400" cy="119450"/>
            </a:xfrm>
            <a:custGeom>
              <a:avLst/>
              <a:gdLst/>
              <a:ahLst/>
              <a:cxnLst/>
              <a:rect l="l" t="t" r="r" b="b"/>
              <a:pathLst>
                <a:path w="8136" h="4778" extrusionOk="0">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1541250" y="2805875"/>
              <a:ext cx="94200" cy="2825"/>
            </a:xfrm>
            <a:custGeom>
              <a:avLst/>
              <a:gdLst/>
              <a:ahLst/>
              <a:cxnLst/>
              <a:rect l="l" t="t" r="r" b="b"/>
              <a:pathLst>
                <a:path w="3768" h="113" extrusionOk="0">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1541025" y="2819800"/>
              <a:ext cx="35050" cy="2800"/>
            </a:xfrm>
            <a:custGeom>
              <a:avLst/>
              <a:gdLst/>
              <a:ahLst/>
              <a:cxnLst/>
              <a:rect l="l" t="t" r="r" b="b"/>
              <a:pathLst>
                <a:path w="1402" h="112" extrusionOk="0">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1586475" y="2819800"/>
              <a:ext cx="42000" cy="2800"/>
            </a:xfrm>
            <a:custGeom>
              <a:avLst/>
              <a:gdLst/>
              <a:ahLst/>
              <a:cxnLst/>
              <a:rect l="l" t="t" r="r" b="b"/>
              <a:pathLst>
                <a:path w="1680" h="112" extrusionOk="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1541250" y="2861775"/>
              <a:ext cx="61500" cy="2800"/>
            </a:xfrm>
            <a:custGeom>
              <a:avLst/>
              <a:gdLst/>
              <a:ahLst/>
              <a:cxnLst/>
              <a:rect l="l" t="t" r="r" b="b"/>
              <a:pathLst>
                <a:path w="2460" h="112" extrusionOk="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1541250" y="2834175"/>
              <a:ext cx="95125" cy="3050"/>
            </a:xfrm>
            <a:custGeom>
              <a:avLst/>
              <a:gdLst/>
              <a:ahLst/>
              <a:cxnLst/>
              <a:rect l="l" t="t" r="r" b="b"/>
              <a:pathLst>
                <a:path w="3805" h="122" extrusionOk="0">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1541250" y="2848100"/>
              <a:ext cx="32025" cy="3025"/>
            </a:xfrm>
            <a:custGeom>
              <a:avLst/>
              <a:gdLst/>
              <a:ahLst/>
              <a:cxnLst/>
              <a:rect l="l" t="t" r="r" b="b"/>
              <a:pathLst>
                <a:path w="1281" h="121" extrusionOk="0">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1579300" y="2848100"/>
              <a:ext cx="56150" cy="3025"/>
            </a:xfrm>
            <a:custGeom>
              <a:avLst/>
              <a:gdLst/>
              <a:ahLst/>
              <a:cxnLst/>
              <a:rect l="l" t="t" r="r" b="b"/>
              <a:pathLst>
                <a:path w="2246" h="121" extrusionOk="0">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1472150" y="2805425"/>
              <a:ext cx="26700" cy="32500"/>
            </a:xfrm>
            <a:custGeom>
              <a:avLst/>
              <a:gdLst/>
              <a:ahLst/>
              <a:cxnLst/>
              <a:rect l="l" t="t" r="r" b="b"/>
              <a:pathLst>
                <a:path w="1068" h="1300" extrusionOk="0">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1530600" y="2828375"/>
              <a:ext cx="475" cy="5825"/>
            </a:xfrm>
            <a:custGeom>
              <a:avLst/>
              <a:gdLst/>
              <a:ahLst/>
              <a:cxnLst/>
              <a:rect l="l" t="t" r="r" b="b"/>
              <a:pathLst>
                <a:path w="19" h="233" extrusionOk="0">
                  <a:moveTo>
                    <a:pt x="0" y="1"/>
                  </a:moveTo>
                  <a:cubicBezTo>
                    <a:pt x="9" y="84"/>
                    <a:pt x="9" y="159"/>
                    <a:pt x="9" y="233"/>
                  </a:cubicBezTo>
                  <a:cubicBezTo>
                    <a:pt x="19" y="159"/>
                    <a:pt x="9"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1474925" y="2836975"/>
              <a:ext cx="32500" cy="24525"/>
            </a:xfrm>
            <a:custGeom>
              <a:avLst/>
              <a:gdLst/>
              <a:ahLst/>
              <a:cxnLst/>
              <a:rect l="l" t="t" r="r" b="b"/>
              <a:pathLst>
                <a:path w="1300" h="981" extrusionOk="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1497900" y="2804975"/>
              <a:ext cx="33175" cy="56125"/>
            </a:xfrm>
            <a:custGeom>
              <a:avLst/>
              <a:gdLst/>
              <a:ahLst/>
              <a:cxnLst/>
              <a:rect l="l" t="t" r="r" b="b"/>
              <a:pathLst>
                <a:path w="1327" h="2245" extrusionOk="0">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762025" y="3044525"/>
              <a:ext cx="317750" cy="226600"/>
            </a:xfrm>
            <a:custGeom>
              <a:avLst/>
              <a:gdLst/>
              <a:ahLst/>
              <a:cxnLst/>
              <a:rect l="l" t="t" r="r" b="b"/>
              <a:pathLst>
                <a:path w="12710" h="9064" extrusionOk="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762025" y="3044525"/>
              <a:ext cx="317750" cy="226600"/>
            </a:xfrm>
            <a:custGeom>
              <a:avLst/>
              <a:gdLst/>
              <a:ahLst/>
              <a:cxnLst/>
              <a:rect l="l" t="t" r="r" b="b"/>
              <a:pathLst>
                <a:path w="12710" h="9064" extrusionOk="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779875" y="3027375"/>
              <a:ext cx="317750" cy="38275"/>
            </a:xfrm>
            <a:custGeom>
              <a:avLst/>
              <a:gdLst/>
              <a:ahLst/>
              <a:cxnLst/>
              <a:rect l="l" t="t" r="r" b="b"/>
              <a:pathLst>
                <a:path w="12710" h="1531" extrusionOk="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778250" y="3025975"/>
              <a:ext cx="320775" cy="41075"/>
            </a:xfrm>
            <a:custGeom>
              <a:avLst/>
              <a:gdLst/>
              <a:ahLst/>
              <a:cxnLst/>
              <a:rect l="l" t="t" r="r" b="b"/>
              <a:pathLst>
                <a:path w="12831" h="1643" extrusionOk="0">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814200"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837150" y="3038725"/>
              <a:ext cx="14650" cy="14650"/>
            </a:xfrm>
            <a:custGeom>
              <a:avLst/>
              <a:gdLst/>
              <a:ahLst/>
              <a:cxnLst/>
              <a:rect l="l" t="t" r="r" b="b"/>
              <a:pathLst>
                <a:path w="586" h="586" extrusionOk="0">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791475"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779650" y="3065625"/>
              <a:ext cx="317975" cy="186725"/>
            </a:xfrm>
            <a:custGeom>
              <a:avLst/>
              <a:gdLst/>
              <a:ahLst/>
              <a:cxnLst/>
              <a:rect l="l" t="t" r="r" b="b"/>
              <a:pathLst>
                <a:path w="12719" h="7469" extrusionOk="0">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778250" y="3064000"/>
              <a:ext cx="320775" cy="189750"/>
            </a:xfrm>
            <a:custGeom>
              <a:avLst/>
              <a:gdLst/>
              <a:ahLst/>
              <a:cxnLst/>
              <a:rect l="l" t="t" r="r" b="b"/>
              <a:pathLst>
                <a:path w="12831" h="7590" extrusionOk="0">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911825" y="3109475"/>
              <a:ext cx="145675" cy="2800"/>
            </a:xfrm>
            <a:custGeom>
              <a:avLst/>
              <a:gdLst/>
              <a:ahLst/>
              <a:cxnLst/>
              <a:rect l="l" t="t" r="r" b="b"/>
              <a:pathLst>
                <a:path w="5827" h="112" extrusionOk="0">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911825" y="3131025"/>
              <a:ext cx="52900" cy="3050"/>
            </a:xfrm>
            <a:custGeom>
              <a:avLst/>
              <a:gdLst/>
              <a:ahLst/>
              <a:cxnLst/>
              <a:rect l="l" t="t" r="r" b="b"/>
              <a:pathLst>
                <a:path w="2116" h="122" extrusionOk="0">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982575" y="3131025"/>
              <a:ext cx="63800" cy="3050"/>
            </a:xfrm>
            <a:custGeom>
              <a:avLst/>
              <a:gdLst/>
              <a:ahLst/>
              <a:cxnLst/>
              <a:rect l="l" t="t" r="r" b="b"/>
              <a:pathLst>
                <a:path w="2552" h="122" extrusionOk="0">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911825" y="3196900"/>
              <a:ext cx="94425" cy="2800"/>
            </a:xfrm>
            <a:custGeom>
              <a:avLst/>
              <a:gdLst/>
              <a:ahLst/>
              <a:cxnLst/>
              <a:rect l="l" t="t" r="r" b="b"/>
              <a:pathLst>
                <a:path w="3777" h="112" extrusionOk="0">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911825" y="3153750"/>
              <a:ext cx="147075" cy="3050"/>
            </a:xfrm>
            <a:custGeom>
              <a:avLst/>
              <a:gdLst/>
              <a:ahLst/>
              <a:cxnLst/>
              <a:rect l="l" t="t" r="r" b="b"/>
              <a:pathLst>
                <a:path w="5883" h="122" extrusionOk="0">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911825" y="3175550"/>
              <a:ext cx="48500" cy="2825"/>
            </a:xfrm>
            <a:custGeom>
              <a:avLst/>
              <a:gdLst/>
              <a:ahLst/>
              <a:cxnLst/>
              <a:rect l="l" t="t" r="r" b="b"/>
              <a:pathLst>
                <a:path w="1940" h="113" extrusionOk="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971425" y="3175550"/>
              <a:ext cx="86075" cy="2825"/>
            </a:xfrm>
            <a:custGeom>
              <a:avLst/>
              <a:gdLst/>
              <a:ahLst/>
              <a:cxnLst/>
              <a:rect l="l" t="t" r="r" b="b"/>
              <a:pathLst>
                <a:path w="3443" h="113" extrusionOk="0">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803075" y="3107850"/>
              <a:ext cx="41750" cy="50800"/>
            </a:xfrm>
            <a:custGeom>
              <a:avLst/>
              <a:gdLst/>
              <a:ahLst/>
              <a:cxnLst/>
              <a:rect l="l" t="t" r="r" b="b"/>
              <a:pathLst>
                <a:path w="1670" h="2032" extrusionOk="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894200" y="3144025"/>
              <a:ext cx="725" cy="8825"/>
            </a:xfrm>
            <a:custGeom>
              <a:avLst/>
              <a:gdLst/>
              <a:ahLst/>
              <a:cxnLst/>
              <a:rect l="l" t="t" r="r" b="b"/>
              <a:pathLst>
                <a:path w="29" h="353" extrusionOk="0">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807250" y="3157250"/>
              <a:ext cx="50800" cy="38250"/>
            </a:xfrm>
            <a:custGeom>
              <a:avLst/>
              <a:gdLst/>
              <a:ahLst/>
              <a:cxnLst/>
              <a:rect l="l" t="t" r="r" b="b"/>
              <a:pathLst>
                <a:path w="2032" h="1530" extrusionOk="0">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843425" y="3107175"/>
              <a:ext cx="51500" cy="87650"/>
            </a:xfrm>
            <a:custGeom>
              <a:avLst/>
              <a:gdLst/>
              <a:ahLst/>
              <a:cxnLst/>
              <a:rect l="l" t="t" r="r" b="b"/>
              <a:pathLst>
                <a:path w="2060" h="3506" extrusionOk="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1033825" y="2993500"/>
              <a:ext cx="104150" cy="104150"/>
            </a:xfrm>
            <a:custGeom>
              <a:avLst/>
              <a:gdLst/>
              <a:ahLst/>
              <a:cxnLst/>
              <a:rect l="l" t="t" r="r" b="b"/>
              <a:pathLst>
                <a:path w="4166" h="4166" extrusionOk="0">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032425" y="2991875"/>
              <a:ext cx="106950" cy="107175"/>
            </a:xfrm>
            <a:custGeom>
              <a:avLst/>
              <a:gdLst/>
              <a:ahLst/>
              <a:cxnLst/>
              <a:rect l="l" t="t" r="r" b="b"/>
              <a:pathLst>
                <a:path w="4278" h="4287" extrusionOk="0">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1038450" y="2988400"/>
              <a:ext cx="104175" cy="104150"/>
            </a:xfrm>
            <a:custGeom>
              <a:avLst/>
              <a:gdLst/>
              <a:ahLst/>
              <a:cxnLst/>
              <a:rect l="l" t="t" r="r" b="b"/>
              <a:pathLst>
                <a:path w="4167" h="4166" extrusionOk="0">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1037075" y="2986775"/>
              <a:ext cx="107175" cy="107175"/>
            </a:xfrm>
            <a:custGeom>
              <a:avLst/>
              <a:gdLst/>
              <a:ahLst/>
              <a:cxnLst/>
              <a:rect l="l" t="t" r="r" b="b"/>
              <a:pathLst>
                <a:path w="4287" h="4287" extrusionOk="0">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1065350" y="3040125"/>
              <a:ext cx="49200" cy="24700"/>
            </a:xfrm>
            <a:custGeom>
              <a:avLst/>
              <a:gdLst/>
              <a:ahLst/>
              <a:cxnLst/>
              <a:rect l="l" t="t" r="r" b="b"/>
              <a:pathLst>
                <a:path w="1968" h="988" extrusionOk="0">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063975" y="3038725"/>
              <a:ext cx="51975" cy="27625"/>
            </a:xfrm>
            <a:custGeom>
              <a:avLst/>
              <a:gdLst/>
              <a:ahLst/>
              <a:cxnLst/>
              <a:rect l="l" t="t" r="r" b="b"/>
              <a:pathLst>
                <a:path w="2079" h="1105" extrusionOk="0">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1076250" y="3008825"/>
              <a:ext cx="27875" cy="28075"/>
            </a:xfrm>
            <a:custGeom>
              <a:avLst/>
              <a:gdLst/>
              <a:ahLst/>
              <a:cxnLst/>
              <a:rect l="l" t="t" r="r" b="b"/>
              <a:pathLst>
                <a:path w="1115" h="1123" extrusionOk="0">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1074875" y="3007425"/>
              <a:ext cx="30625" cy="30875"/>
            </a:xfrm>
            <a:custGeom>
              <a:avLst/>
              <a:gdLst/>
              <a:ahLst/>
              <a:cxnLst/>
              <a:rect l="l" t="t" r="r" b="b"/>
              <a:pathLst>
                <a:path w="1225" h="1235" extrusionOk="0">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1418350" y="2437150"/>
              <a:ext cx="234950" cy="153550"/>
            </a:xfrm>
            <a:custGeom>
              <a:avLst/>
              <a:gdLst/>
              <a:ahLst/>
              <a:cxnLst/>
              <a:rect l="l" t="t" r="r" b="b"/>
              <a:pathLst>
                <a:path w="9398" h="6142" extrusionOk="0">
                  <a:moveTo>
                    <a:pt x="0" y="0"/>
                  </a:moveTo>
                  <a:lnTo>
                    <a:pt x="0" y="6141"/>
                  </a:lnTo>
                  <a:lnTo>
                    <a:pt x="9397" y="6141"/>
                  </a:lnTo>
                  <a:lnTo>
                    <a:pt x="93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1416950" y="2435750"/>
              <a:ext cx="237975" cy="156575"/>
            </a:xfrm>
            <a:custGeom>
              <a:avLst/>
              <a:gdLst/>
              <a:ahLst/>
              <a:cxnLst/>
              <a:rect l="l" t="t" r="r" b="b"/>
              <a:pathLst>
                <a:path w="9519" h="6263" extrusionOk="0">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1410675" y="2356900"/>
              <a:ext cx="295975" cy="86050"/>
            </a:xfrm>
            <a:custGeom>
              <a:avLst/>
              <a:gdLst/>
              <a:ahLst/>
              <a:cxnLst/>
              <a:rect l="l" t="t" r="r" b="b"/>
              <a:pathLst>
                <a:path w="11839" h="3442" extrusionOk="0">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1409075" y="2355500"/>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1410675" y="2450825"/>
              <a:ext cx="295975" cy="86075"/>
            </a:xfrm>
            <a:custGeom>
              <a:avLst/>
              <a:gdLst/>
              <a:ahLst/>
              <a:cxnLst/>
              <a:rect l="l" t="t" r="r" b="b"/>
              <a:pathLst>
                <a:path w="11839" h="3443" extrusionOk="0">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1409075" y="2449425"/>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1410675" y="2546825"/>
              <a:ext cx="295975" cy="85850"/>
            </a:xfrm>
            <a:custGeom>
              <a:avLst/>
              <a:gdLst/>
              <a:ahLst/>
              <a:cxnLst/>
              <a:rect l="l" t="t" r="r" b="b"/>
              <a:pathLst>
                <a:path w="11839" h="3434" extrusionOk="0">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1409075" y="2545225"/>
              <a:ext cx="298950" cy="89075"/>
            </a:xfrm>
            <a:custGeom>
              <a:avLst/>
              <a:gdLst/>
              <a:ahLst/>
              <a:cxnLst/>
              <a:rect l="l" t="t" r="r" b="b"/>
              <a:pathLst>
                <a:path w="11958" h="3563" extrusionOk="0">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1458000" y="2356900"/>
              <a:ext cx="262100" cy="86050"/>
            </a:xfrm>
            <a:custGeom>
              <a:avLst/>
              <a:gdLst/>
              <a:ahLst/>
              <a:cxnLst/>
              <a:rect l="l" t="t" r="r" b="b"/>
              <a:pathLst>
                <a:path w="10484" h="3442" extrusionOk="0">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1456600" y="2355500"/>
              <a:ext cx="264875" cy="88850"/>
            </a:xfrm>
            <a:custGeom>
              <a:avLst/>
              <a:gdLst/>
              <a:ahLst/>
              <a:cxnLst/>
              <a:rect l="l" t="t" r="r" b="b"/>
              <a:pathLst>
                <a:path w="10595" h="3554" extrusionOk="0">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1485375" y="2386825"/>
              <a:ext cx="26450" cy="26225"/>
            </a:xfrm>
            <a:custGeom>
              <a:avLst/>
              <a:gdLst/>
              <a:ahLst/>
              <a:cxnLst/>
              <a:rect l="l" t="t" r="r" b="b"/>
              <a:pathLst>
                <a:path w="1058" h="1049" extrusionOk="0">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1483975" y="2385200"/>
              <a:ext cx="29250" cy="29475"/>
            </a:xfrm>
            <a:custGeom>
              <a:avLst/>
              <a:gdLst/>
              <a:ahLst/>
              <a:cxnLst/>
              <a:rect l="l" t="t" r="r" b="b"/>
              <a:pathLst>
                <a:path w="1170" h="1179" extrusionOk="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539400" y="2382875"/>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1537775" y="2381250"/>
              <a:ext cx="158425" cy="37125"/>
            </a:xfrm>
            <a:custGeom>
              <a:avLst/>
              <a:gdLst/>
              <a:ahLst/>
              <a:cxnLst/>
              <a:rect l="l" t="t" r="r" b="b"/>
              <a:pathLst>
                <a:path w="6337" h="1485" extrusionOk="0">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1552850" y="2392600"/>
              <a:ext cx="54300" cy="3050"/>
            </a:xfrm>
            <a:custGeom>
              <a:avLst/>
              <a:gdLst/>
              <a:ahLst/>
              <a:cxnLst/>
              <a:rect l="l" t="t" r="r" b="b"/>
              <a:pathLst>
                <a:path w="2172" h="122" extrusionOk="0">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614300" y="2392600"/>
              <a:ext cx="33675" cy="3050"/>
            </a:xfrm>
            <a:custGeom>
              <a:avLst/>
              <a:gdLst/>
              <a:ahLst/>
              <a:cxnLst/>
              <a:rect l="l" t="t" r="r" b="b"/>
              <a:pathLst>
                <a:path w="1347" h="122" extrusionOk="0">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557025" y="2403750"/>
              <a:ext cx="33650" cy="3025"/>
            </a:xfrm>
            <a:custGeom>
              <a:avLst/>
              <a:gdLst/>
              <a:ahLst/>
              <a:cxnLst/>
              <a:rect l="l" t="t" r="r" b="b"/>
              <a:pathLst>
                <a:path w="1346" h="121" extrusionOk="0">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657450" y="2392600"/>
              <a:ext cx="20900" cy="3050"/>
            </a:xfrm>
            <a:custGeom>
              <a:avLst/>
              <a:gdLst/>
              <a:ahLst/>
              <a:cxnLst/>
              <a:rect l="l" t="t" r="r" b="b"/>
              <a:pathLst>
                <a:path w="836" h="122" extrusionOk="0">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1612925" y="2404675"/>
              <a:ext cx="20900" cy="3025"/>
            </a:xfrm>
            <a:custGeom>
              <a:avLst/>
              <a:gdLst/>
              <a:ahLst/>
              <a:cxnLst/>
              <a:rect l="l" t="t" r="r" b="b"/>
              <a:pathLst>
                <a:path w="836" h="121" extrusionOk="0">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58000" y="2450825"/>
              <a:ext cx="262100" cy="86075"/>
            </a:xfrm>
            <a:custGeom>
              <a:avLst/>
              <a:gdLst/>
              <a:ahLst/>
              <a:cxnLst/>
              <a:rect l="l" t="t" r="r" b="b"/>
              <a:pathLst>
                <a:path w="10484" h="3443" extrusionOk="0">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1456600" y="2449425"/>
              <a:ext cx="264875" cy="88850"/>
            </a:xfrm>
            <a:custGeom>
              <a:avLst/>
              <a:gdLst/>
              <a:ahLst/>
              <a:cxnLst/>
              <a:rect l="l" t="t" r="r" b="b"/>
              <a:pathLst>
                <a:path w="10595" h="3554" extrusionOk="0">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1485375" y="2480500"/>
              <a:ext cx="26450" cy="26475"/>
            </a:xfrm>
            <a:custGeom>
              <a:avLst/>
              <a:gdLst/>
              <a:ahLst/>
              <a:cxnLst/>
              <a:rect l="l" t="t" r="r" b="b"/>
              <a:pathLst>
                <a:path w="1058" h="1059" extrusionOk="0">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1483975" y="2479125"/>
              <a:ext cx="29250" cy="29475"/>
            </a:xfrm>
            <a:custGeom>
              <a:avLst/>
              <a:gdLst/>
              <a:ahLst/>
              <a:cxnLst/>
              <a:rect l="l" t="t" r="r" b="b"/>
              <a:pathLst>
                <a:path w="1170" h="1179" extrusionOk="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1539400" y="2476800"/>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1537775" y="2475175"/>
              <a:ext cx="158425" cy="37125"/>
            </a:xfrm>
            <a:custGeom>
              <a:avLst/>
              <a:gdLst/>
              <a:ahLst/>
              <a:cxnLst/>
              <a:rect l="l" t="t" r="r" b="b"/>
              <a:pathLst>
                <a:path w="6337" h="1485" extrusionOk="0">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1552850" y="2486550"/>
              <a:ext cx="54300" cy="3025"/>
            </a:xfrm>
            <a:custGeom>
              <a:avLst/>
              <a:gdLst/>
              <a:ahLst/>
              <a:cxnLst/>
              <a:rect l="l" t="t" r="r" b="b"/>
              <a:pathLst>
                <a:path w="2172" h="121" extrusionOk="0">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1614300" y="2486550"/>
              <a:ext cx="33675" cy="3025"/>
            </a:xfrm>
            <a:custGeom>
              <a:avLst/>
              <a:gdLst/>
              <a:ahLst/>
              <a:cxnLst/>
              <a:rect l="l" t="t" r="r" b="b"/>
              <a:pathLst>
                <a:path w="1347" h="121" extrusionOk="0">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1557025" y="2497675"/>
              <a:ext cx="33650" cy="3025"/>
            </a:xfrm>
            <a:custGeom>
              <a:avLst/>
              <a:gdLst/>
              <a:ahLst/>
              <a:cxnLst/>
              <a:rect l="l" t="t" r="r" b="b"/>
              <a:pathLst>
                <a:path w="1346" h="121" extrusionOk="0">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1657450" y="248655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1612925" y="249860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1471450" y="2442950"/>
              <a:ext cx="235200" cy="7900"/>
            </a:xfrm>
            <a:custGeom>
              <a:avLst/>
              <a:gdLst/>
              <a:ahLst/>
              <a:cxnLst/>
              <a:rect l="l" t="t" r="r" b="b"/>
              <a:pathLst>
                <a:path w="9408" h="316" extrusionOk="0">
                  <a:moveTo>
                    <a:pt x="0" y="0"/>
                  </a:moveTo>
                  <a:lnTo>
                    <a:pt x="0" y="315"/>
                  </a:lnTo>
                  <a:lnTo>
                    <a:pt x="9407" y="31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1470050" y="2441550"/>
              <a:ext cx="237975" cy="10700"/>
            </a:xfrm>
            <a:custGeom>
              <a:avLst/>
              <a:gdLst/>
              <a:ahLst/>
              <a:cxnLst/>
              <a:rect l="l" t="t" r="r" b="b"/>
              <a:pathLst>
                <a:path w="9519" h="428" extrusionOk="0">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1458000" y="2546825"/>
              <a:ext cx="262100" cy="85850"/>
            </a:xfrm>
            <a:custGeom>
              <a:avLst/>
              <a:gdLst/>
              <a:ahLst/>
              <a:cxnLst/>
              <a:rect l="l" t="t" r="r" b="b"/>
              <a:pathLst>
                <a:path w="10484" h="3434" extrusionOk="0">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1456600" y="2545450"/>
              <a:ext cx="264875" cy="88850"/>
            </a:xfrm>
            <a:custGeom>
              <a:avLst/>
              <a:gdLst/>
              <a:ahLst/>
              <a:cxnLst/>
              <a:rect l="l" t="t" r="r" b="b"/>
              <a:pathLst>
                <a:path w="10595" h="3554" extrusionOk="0">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1485375" y="2576525"/>
              <a:ext cx="26450" cy="26450"/>
            </a:xfrm>
            <a:custGeom>
              <a:avLst/>
              <a:gdLst/>
              <a:ahLst/>
              <a:cxnLst/>
              <a:rect l="l" t="t" r="r" b="b"/>
              <a:pathLst>
                <a:path w="1058" h="1058" extrusionOk="0">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1483975" y="2575125"/>
              <a:ext cx="29250" cy="29250"/>
            </a:xfrm>
            <a:custGeom>
              <a:avLst/>
              <a:gdLst/>
              <a:ahLst/>
              <a:cxnLst/>
              <a:rect l="l" t="t" r="r" b="b"/>
              <a:pathLst>
                <a:path w="1170" h="1170" extrusionOk="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1539400" y="2572575"/>
              <a:ext cx="155175" cy="34350"/>
            </a:xfrm>
            <a:custGeom>
              <a:avLst/>
              <a:gdLst/>
              <a:ahLst/>
              <a:cxnLst/>
              <a:rect l="l" t="t" r="r" b="b"/>
              <a:pathLst>
                <a:path w="6207" h="1374" extrusionOk="0">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1537775" y="2571175"/>
              <a:ext cx="158425" cy="37150"/>
            </a:xfrm>
            <a:custGeom>
              <a:avLst/>
              <a:gdLst/>
              <a:ahLst/>
              <a:cxnLst/>
              <a:rect l="l" t="t" r="r" b="b"/>
              <a:pathLst>
                <a:path w="6337" h="1486" extrusionOk="0">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1552850" y="2582550"/>
              <a:ext cx="54300" cy="2800"/>
            </a:xfrm>
            <a:custGeom>
              <a:avLst/>
              <a:gdLst/>
              <a:ahLst/>
              <a:cxnLst/>
              <a:rect l="l" t="t" r="r" b="b"/>
              <a:pathLst>
                <a:path w="2172" h="112" extrusionOk="0">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1614300" y="2582550"/>
              <a:ext cx="33675" cy="2800"/>
            </a:xfrm>
            <a:custGeom>
              <a:avLst/>
              <a:gdLst/>
              <a:ahLst/>
              <a:cxnLst/>
              <a:rect l="l" t="t" r="r" b="b"/>
              <a:pathLst>
                <a:path w="1347" h="112" extrusionOk="0">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1557025" y="2593675"/>
              <a:ext cx="33650" cy="2825"/>
            </a:xfrm>
            <a:custGeom>
              <a:avLst/>
              <a:gdLst/>
              <a:ahLst/>
              <a:cxnLst/>
              <a:rect l="l" t="t" r="r" b="b"/>
              <a:pathLst>
                <a:path w="1346" h="113" extrusionOk="0">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1657450" y="2582550"/>
              <a:ext cx="20900" cy="2800"/>
            </a:xfrm>
            <a:custGeom>
              <a:avLst/>
              <a:gdLst/>
              <a:ahLst/>
              <a:cxnLst/>
              <a:rect l="l" t="t" r="r" b="b"/>
              <a:pathLst>
                <a:path w="836" h="112" extrusionOk="0">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1612925" y="2594600"/>
              <a:ext cx="20900" cy="2825"/>
            </a:xfrm>
            <a:custGeom>
              <a:avLst/>
              <a:gdLst/>
              <a:ahLst/>
              <a:cxnLst/>
              <a:rect l="l" t="t" r="r" b="b"/>
              <a:pathLst>
                <a:path w="836" h="113" extrusionOk="0">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1471450" y="2538725"/>
              <a:ext cx="235200" cy="8125"/>
            </a:xfrm>
            <a:custGeom>
              <a:avLst/>
              <a:gdLst/>
              <a:ahLst/>
              <a:cxnLst/>
              <a:rect l="l" t="t" r="r" b="b"/>
              <a:pathLst>
                <a:path w="9408" h="325" extrusionOk="0">
                  <a:moveTo>
                    <a:pt x="0" y="0"/>
                  </a:moveTo>
                  <a:lnTo>
                    <a:pt x="0" y="325"/>
                  </a:lnTo>
                  <a:lnTo>
                    <a:pt x="9407" y="32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1470050" y="2537325"/>
              <a:ext cx="237975" cy="10925"/>
            </a:xfrm>
            <a:custGeom>
              <a:avLst/>
              <a:gdLst/>
              <a:ahLst/>
              <a:cxnLst/>
              <a:rect l="l" t="t" r="r" b="b"/>
              <a:pathLst>
                <a:path w="9519" h="437" extrusionOk="0">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99825" y="2522025"/>
              <a:ext cx="52425" cy="44325"/>
            </a:xfrm>
            <a:custGeom>
              <a:avLst/>
              <a:gdLst/>
              <a:ahLst/>
              <a:cxnLst/>
              <a:rect l="l" t="t" r="r" b="b"/>
              <a:pathLst>
                <a:path w="2097" h="1773" extrusionOk="0">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29050" y="2521100"/>
              <a:ext cx="60550" cy="2800"/>
            </a:xfrm>
            <a:custGeom>
              <a:avLst/>
              <a:gdLst/>
              <a:ahLst/>
              <a:cxnLst/>
              <a:rect l="l" t="t" r="r" b="b"/>
              <a:pathLst>
                <a:path w="2422" h="112" extrusionOk="0">
                  <a:moveTo>
                    <a:pt x="0" y="0"/>
                  </a:moveTo>
                  <a:lnTo>
                    <a:pt x="0" y="112"/>
                  </a:lnTo>
                  <a:lnTo>
                    <a:pt x="2421" y="112"/>
                  </a:lnTo>
                  <a:lnTo>
                    <a:pt x="2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829050" y="2492325"/>
              <a:ext cx="60550" cy="3050"/>
            </a:xfrm>
            <a:custGeom>
              <a:avLst/>
              <a:gdLst/>
              <a:ahLst/>
              <a:cxnLst/>
              <a:rect l="l" t="t" r="r" b="b"/>
              <a:pathLst>
                <a:path w="2422" h="122" extrusionOk="0">
                  <a:moveTo>
                    <a:pt x="0" y="1"/>
                  </a:moveTo>
                  <a:lnTo>
                    <a:pt x="0" y="122"/>
                  </a:lnTo>
                  <a:lnTo>
                    <a:pt x="2421" y="122"/>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94475" y="2510200"/>
              <a:ext cx="13950" cy="13700"/>
            </a:xfrm>
            <a:custGeom>
              <a:avLst/>
              <a:gdLst/>
              <a:ahLst/>
              <a:cxnLst/>
              <a:rect l="l" t="t" r="r" b="b"/>
              <a:pathLst>
                <a:path w="558" h="548" extrusionOk="0">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816975" y="2515750"/>
              <a:ext cx="13700" cy="13725"/>
            </a:xfrm>
            <a:custGeom>
              <a:avLst/>
              <a:gdLst/>
              <a:ahLst/>
              <a:cxnLst/>
              <a:rect l="l" t="t" r="r" b="b"/>
              <a:pathLst>
                <a:path w="548" h="549" extrusionOk="0">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816975" y="2486775"/>
              <a:ext cx="13700" cy="13925"/>
            </a:xfrm>
            <a:custGeom>
              <a:avLst/>
              <a:gdLst/>
              <a:ahLst/>
              <a:cxnLst/>
              <a:rect l="l" t="t" r="r" b="b"/>
              <a:pathLst>
                <a:path w="548" h="557" extrusionOk="0">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884925" y="2342975"/>
              <a:ext cx="446475" cy="258150"/>
            </a:xfrm>
            <a:custGeom>
              <a:avLst/>
              <a:gdLst/>
              <a:ahLst/>
              <a:cxnLst/>
              <a:rect l="l" t="t" r="r" b="b"/>
              <a:pathLst>
                <a:path w="17859" h="10326" extrusionOk="0">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884925" y="2342975"/>
              <a:ext cx="446475" cy="258150"/>
            </a:xfrm>
            <a:custGeom>
              <a:avLst/>
              <a:gdLst/>
              <a:ahLst/>
              <a:cxnLst/>
              <a:rect l="l" t="t" r="r" b="b"/>
              <a:pathLst>
                <a:path w="17859" h="10326" extrusionOk="0">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a:off x="885400" y="2326050"/>
              <a:ext cx="446700" cy="258375"/>
            </a:xfrm>
            <a:custGeom>
              <a:avLst/>
              <a:gdLst/>
              <a:ahLst/>
              <a:cxnLst/>
              <a:rect l="l" t="t" r="r" b="b"/>
              <a:pathLst>
                <a:path w="17868" h="10335" extrusionOk="0">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84000" y="2324650"/>
              <a:ext cx="448100" cy="261175"/>
            </a:xfrm>
            <a:custGeom>
              <a:avLst/>
              <a:gdLst/>
              <a:ahLst/>
              <a:cxnLst/>
              <a:rect l="l" t="t" r="r" b="b"/>
              <a:pathLst>
                <a:path w="17924" h="10447" extrusionOk="0">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1065600" y="2496750"/>
              <a:ext cx="3025" cy="86050"/>
            </a:xfrm>
            <a:custGeom>
              <a:avLst/>
              <a:gdLst/>
              <a:ahLst/>
              <a:cxnLst/>
              <a:rect l="l" t="t" r="r" b="b"/>
              <a:pathLst>
                <a:path w="121" h="3442" extrusionOk="0">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1030100" y="2503225"/>
              <a:ext cx="37850" cy="33200"/>
            </a:xfrm>
            <a:custGeom>
              <a:avLst/>
              <a:gdLst/>
              <a:ahLst/>
              <a:cxnLst/>
              <a:rect l="l" t="t" r="r" b="b"/>
              <a:pathLst>
                <a:path w="1514" h="1328" extrusionOk="0">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a:off x="1025700" y="2493950"/>
              <a:ext cx="11850" cy="11850"/>
            </a:xfrm>
            <a:custGeom>
              <a:avLst/>
              <a:gdLst/>
              <a:ahLst/>
              <a:cxnLst/>
              <a:rect l="l" t="t" r="r" b="b"/>
              <a:pathLst>
                <a:path w="474" h="474" extrusionOk="0">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3"/>
            <p:cNvSpPr/>
            <p:nvPr/>
          </p:nvSpPr>
          <p:spPr>
            <a:xfrm>
              <a:off x="1105250" y="2456625"/>
              <a:ext cx="2800" cy="126650"/>
            </a:xfrm>
            <a:custGeom>
              <a:avLst/>
              <a:gdLst/>
              <a:ahLst/>
              <a:cxnLst/>
              <a:rect l="l" t="t" r="r" b="b"/>
              <a:pathLst>
                <a:path w="112" h="5066" extrusionOk="0">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1058175" y="2480975"/>
              <a:ext cx="17875" cy="17875"/>
            </a:xfrm>
            <a:custGeom>
              <a:avLst/>
              <a:gdLst/>
              <a:ahLst/>
              <a:cxnLst/>
              <a:rect l="l" t="t" r="r" b="b"/>
              <a:pathLst>
                <a:path w="715"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1146075" y="2496750"/>
              <a:ext cx="2800" cy="86050"/>
            </a:xfrm>
            <a:custGeom>
              <a:avLst/>
              <a:gdLst/>
              <a:ahLst/>
              <a:cxnLst/>
              <a:rect l="l" t="t" r="r" b="b"/>
              <a:pathLst>
                <a:path w="112" h="3442" extrusionOk="0">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1146525" y="2503225"/>
              <a:ext cx="37825" cy="33200"/>
            </a:xfrm>
            <a:custGeom>
              <a:avLst/>
              <a:gdLst/>
              <a:ahLst/>
              <a:cxnLst/>
              <a:rect l="l" t="t" r="r" b="b"/>
              <a:pathLst>
                <a:path w="1513" h="1328" extrusionOk="0">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1176925" y="2493950"/>
              <a:ext cx="11850" cy="11850"/>
            </a:xfrm>
            <a:custGeom>
              <a:avLst/>
              <a:gdLst/>
              <a:ahLst/>
              <a:cxnLst/>
              <a:rect l="l" t="t" r="r" b="b"/>
              <a:pathLst>
                <a:path w="474" h="474" extrusionOk="0">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1138650" y="2480975"/>
              <a:ext cx="17650" cy="17875"/>
            </a:xfrm>
            <a:custGeom>
              <a:avLst/>
              <a:gdLst/>
              <a:ahLst/>
              <a:cxnLst/>
              <a:rect l="l" t="t" r="r" b="b"/>
              <a:pathLst>
                <a:path w="706"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1096450" y="2437825"/>
              <a:ext cx="20650" cy="20675"/>
            </a:xfrm>
            <a:custGeom>
              <a:avLst/>
              <a:gdLst/>
              <a:ahLst/>
              <a:cxnLst/>
              <a:rect l="l" t="t" r="r" b="b"/>
              <a:pathLst>
                <a:path w="826" h="827" extrusionOk="0">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43"/>
          <p:cNvGrpSpPr/>
          <p:nvPr/>
        </p:nvGrpSpPr>
        <p:grpSpPr>
          <a:xfrm>
            <a:off x="5193982" y="2998836"/>
            <a:ext cx="443690" cy="443234"/>
            <a:chOff x="3763184" y="3817357"/>
            <a:chExt cx="356865" cy="356498"/>
          </a:xfrm>
        </p:grpSpPr>
        <p:sp>
          <p:nvSpPr>
            <p:cNvPr id="2294" name="Google Shape;2294;p43"/>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3"/>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3"/>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3"/>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43"/>
          <p:cNvGrpSpPr/>
          <p:nvPr/>
        </p:nvGrpSpPr>
        <p:grpSpPr>
          <a:xfrm>
            <a:off x="4636444" y="2998836"/>
            <a:ext cx="443690" cy="443234"/>
            <a:chOff x="3314750" y="3817357"/>
            <a:chExt cx="356865" cy="356498"/>
          </a:xfrm>
        </p:grpSpPr>
        <p:sp>
          <p:nvSpPr>
            <p:cNvPr id="2299" name="Google Shape;2299;p43"/>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43"/>
            <p:cNvGrpSpPr/>
            <p:nvPr/>
          </p:nvGrpSpPr>
          <p:grpSpPr>
            <a:xfrm>
              <a:off x="3394986" y="3894612"/>
              <a:ext cx="202339" cy="202323"/>
              <a:chOff x="935197" y="1793977"/>
              <a:chExt cx="256451" cy="256430"/>
            </a:xfrm>
          </p:grpSpPr>
          <p:sp>
            <p:nvSpPr>
              <p:cNvPr id="2301" name="Google Shape;2301;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3" name="Google Shape;2303;p43"/>
          <p:cNvGrpSpPr/>
          <p:nvPr/>
        </p:nvGrpSpPr>
        <p:grpSpPr>
          <a:xfrm>
            <a:off x="4078906" y="2998836"/>
            <a:ext cx="443690" cy="443690"/>
            <a:chOff x="2866317" y="3817357"/>
            <a:chExt cx="356865" cy="356865"/>
          </a:xfrm>
        </p:grpSpPr>
        <p:sp>
          <p:nvSpPr>
            <p:cNvPr id="2304" name="Google Shape;2304;p43"/>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3"/>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27"/>
          <p:cNvSpPr txBox="1">
            <a:spLocks noGrp="1"/>
          </p:cNvSpPr>
          <p:nvPr>
            <p:ph type="title"/>
          </p:nvPr>
        </p:nvSpPr>
        <p:spPr>
          <a:xfrm>
            <a:off x="689357" y="944886"/>
            <a:ext cx="4306500" cy="33334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And A Lot Of Coding!!!</a:t>
            </a:r>
            <a:br>
              <a:rPr lang="en" dirty="0"/>
            </a:br>
            <a:br>
              <a:rPr lang="en" dirty="0"/>
            </a:br>
            <a:r>
              <a:rPr lang="en" dirty="0"/>
              <a:t>Thanks to ChatGPT 3.5, we managed to finish this project just in time</a:t>
            </a:r>
            <a:endParaRPr dirty="0"/>
          </a:p>
        </p:txBody>
      </p:sp>
      <p:grpSp>
        <p:nvGrpSpPr>
          <p:cNvPr id="1215" name="Google Shape;1215;p27"/>
          <p:cNvGrpSpPr/>
          <p:nvPr/>
        </p:nvGrpSpPr>
        <p:grpSpPr>
          <a:xfrm>
            <a:off x="6964178" y="2817557"/>
            <a:ext cx="1466650" cy="1625713"/>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arn Mandarin Chinese with Funny Chinese Memes">
            <a:extLst>
              <a:ext uri="{FF2B5EF4-FFF2-40B4-BE49-F238E27FC236}">
                <a16:creationId xmlns:a16="http://schemas.microsoft.com/office/drawing/2014/main" id="{E9085A0A-474E-48A4-8BDA-B74C3CB1ABD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7139" r="713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8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213"/>
                                        </p:tgtEl>
                                        <p:attrNameLst>
                                          <p:attrName>style.visibility</p:attrName>
                                        </p:attrNameLst>
                                      </p:cBhvr>
                                      <p:to>
                                        <p:strVal val="visible"/>
                                      </p:to>
                                    </p:set>
                                    <p:animEffect transition="in" filter="wipe(down)">
                                      <p:cBhvr>
                                        <p:cTn id="7" dur="580">
                                          <p:stCondLst>
                                            <p:cond delay="0"/>
                                          </p:stCondLst>
                                        </p:cTn>
                                        <p:tgtEl>
                                          <p:spTgt spid="1213"/>
                                        </p:tgtEl>
                                      </p:cBhvr>
                                    </p:animEffect>
                                    <p:anim calcmode="lin" valueType="num">
                                      <p:cBhvr>
                                        <p:cTn id="8" dur="1822" tmFilter="0,0; 0.14,0.36; 0.43,0.73; 0.71,0.91; 1.0,1.0">
                                          <p:stCondLst>
                                            <p:cond delay="0"/>
                                          </p:stCondLst>
                                        </p:cTn>
                                        <p:tgtEl>
                                          <p:spTgt spid="12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213"/>
                                        </p:tgtEl>
                                      </p:cBhvr>
                                      <p:to x="100000" y="60000"/>
                                    </p:animScale>
                                    <p:animScale>
                                      <p:cBhvr>
                                        <p:cTn id="14" dur="166" decel="50000">
                                          <p:stCondLst>
                                            <p:cond delay="676"/>
                                          </p:stCondLst>
                                        </p:cTn>
                                        <p:tgtEl>
                                          <p:spTgt spid="1213"/>
                                        </p:tgtEl>
                                      </p:cBhvr>
                                      <p:to x="100000" y="100000"/>
                                    </p:animScale>
                                    <p:animScale>
                                      <p:cBhvr>
                                        <p:cTn id="15" dur="26">
                                          <p:stCondLst>
                                            <p:cond delay="1312"/>
                                          </p:stCondLst>
                                        </p:cTn>
                                        <p:tgtEl>
                                          <p:spTgt spid="1213"/>
                                        </p:tgtEl>
                                      </p:cBhvr>
                                      <p:to x="100000" y="80000"/>
                                    </p:animScale>
                                    <p:animScale>
                                      <p:cBhvr>
                                        <p:cTn id="16" dur="166" decel="50000">
                                          <p:stCondLst>
                                            <p:cond delay="1338"/>
                                          </p:stCondLst>
                                        </p:cTn>
                                        <p:tgtEl>
                                          <p:spTgt spid="1213"/>
                                        </p:tgtEl>
                                      </p:cBhvr>
                                      <p:to x="100000" y="100000"/>
                                    </p:animScale>
                                    <p:animScale>
                                      <p:cBhvr>
                                        <p:cTn id="17" dur="26">
                                          <p:stCondLst>
                                            <p:cond delay="1642"/>
                                          </p:stCondLst>
                                        </p:cTn>
                                        <p:tgtEl>
                                          <p:spTgt spid="1213"/>
                                        </p:tgtEl>
                                      </p:cBhvr>
                                      <p:to x="100000" y="90000"/>
                                    </p:animScale>
                                    <p:animScale>
                                      <p:cBhvr>
                                        <p:cTn id="18" dur="166" decel="50000">
                                          <p:stCondLst>
                                            <p:cond delay="1668"/>
                                          </p:stCondLst>
                                        </p:cTn>
                                        <p:tgtEl>
                                          <p:spTgt spid="1213"/>
                                        </p:tgtEl>
                                      </p:cBhvr>
                                      <p:to x="100000" y="100000"/>
                                    </p:animScale>
                                    <p:animScale>
                                      <p:cBhvr>
                                        <p:cTn id="19" dur="26">
                                          <p:stCondLst>
                                            <p:cond delay="1808"/>
                                          </p:stCondLst>
                                        </p:cTn>
                                        <p:tgtEl>
                                          <p:spTgt spid="1213"/>
                                        </p:tgtEl>
                                      </p:cBhvr>
                                      <p:to x="100000" y="95000"/>
                                    </p:animScale>
                                    <p:animScale>
                                      <p:cBhvr>
                                        <p:cTn id="20" dur="166" decel="50000">
                                          <p:stCondLst>
                                            <p:cond delay="1834"/>
                                          </p:stCondLst>
                                        </p:cTn>
                                        <p:tgtEl>
                                          <p:spTgt spid="12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B8190-D2DD-41D6-9708-57D14174A2CF}"/>
              </a:ext>
            </a:extLst>
          </p:cNvPr>
          <p:cNvPicPr>
            <a:picLocks noChangeAspect="1"/>
          </p:cNvPicPr>
          <p:nvPr/>
        </p:nvPicPr>
        <p:blipFill>
          <a:blip r:embed="rId2"/>
          <a:stretch>
            <a:fillRect/>
          </a:stretch>
        </p:blipFill>
        <p:spPr>
          <a:xfrm flipH="1">
            <a:off x="744207" y="493604"/>
            <a:ext cx="1167631" cy="1983196"/>
          </a:xfrm>
          <a:prstGeom prst="rect">
            <a:avLst/>
          </a:prstGeom>
        </p:spPr>
      </p:pic>
      <p:pic>
        <p:nvPicPr>
          <p:cNvPr id="6" name="Picture 5">
            <a:extLst>
              <a:ext uri="{FF2B5EF4-FFF2-40B4-BE49-F238E27FC236}">
                <a16:creationId xmlns:a16="http://schemas.microsoft.com/office/drawing/2014/main" id="{41FFA00E-7CDD-4AEE-AD33-73213B4AC620}"/>
              </a:ext>
            </a:extLst>
          </p:cNvPr>
          <p:cNvPicPr>
            <a:picLocks noChangeAspect="1"/>
          </p:cNvPicPr>
          <p:nvPr/>
        </p:nvPicPr>
        <p:blipFill>
          <a:blip r:embed="rId3"/>
          <a:stretch>
            <a:fillRect/>
          </a:stretch>
        </p:blipFill>
        <p:spPr>
          <a:xfrm flipH="1">
            <a:off x="2064244" y="492681"/>
            <a:ext cx="1150350" cy="1983197"/>
          </a:xfrm>
          <a:prstGeom prst="rect">
            <a:avLst/>
          </a:prstGeom>
        </p:spPr>
      </p:pic>
      <p:pic>
        <p:nvPicPr>
          <p:cNvPr id="7" name="Picture 6">
            <a:extLst>
              <a:ext uri="{FF2B5EF4-FFF2-40B4-BE49-F238E27FC236}">
                <a16:creationId xmlns:a16="http://schemas.microsoft.com/office/drawing/2014/main" id="{D149CAE5-0291-4939-8675-F5A22E1EF6B3}"/>
              </a:ext>
            </a:extLst>
          </p:cNvPr>
          <p:cNvPicPr>
            <a:picLocks noChangeAspect="1"/>
          </p:cNvPicPr>
          <p:nvPr/>
        </p:nvPicPr>
        <p:blipFill>
          <a:blip r:embed="rId4"/>
          <a:stretch>
            <a:fillRect/>
          </a:stretch>
        </p:blipFill>
        <p:spPr>
          <a:xfrm>
            <a:off x="3344425" y="491760"/>
            <a:ext cx="1227575" cy="1983196"/>
          </a:xfrm>
          <a:prstGeom prst="rect">
            <a:avLst/>
          </a:prstGeom>
        </p:spPr>
      </p:pic>
      <p:pic>
        <p:nvPicPr>
          <p:cNvPr id="8" name="Picture 7">
            <a:extLst>
              <a:ext uri="{FF2B5EF4-FFF2-40B4-BE49-F238E27FC236}">
                <a16:creationId xmlns:a16="http://schemas.microsoft.com/office/drawing/2014/main" id="{2AD5FD2F-C398-4144-A11C-0E678089ADE0}"/>
              </a:ext>
            </a:extLst>
          </p:cNvPr>
          <p:cNvPicPr>
            <a:picLocks noChangeAspect="1"/>
          </p:cNvPicPr>
          <p:nvPr/>
        </p:nvPicPr>
        <p:blipFill>
          <a:blip r:embed="rId5"/>
          <a:stretch>
            <a:fillRect/>
          </a:stretch>
        </p:blipFill>
        <p:spPr>
          <a:xfrm flipH="1">
            <a:off x="4666865" y="491761"/>
            <a:ext cx="1147581" cy="1983196"/>
          </a:xfrm>
          <a:prstGeom prst="rect">
            <a:avLst/>
          </a:prstGeom>
        </p:spPr>
      </p:pic>
      <p:pic>
        <p:nvPicPr>
          <p:cNvPr id="10" name="Picture 9">
            <a:extLst>
              <a:ext uri="{FF2B5EF4-FFF2-40B4-BE49-F238E27FC236}">
                <a16:creationId xmlns:a16="http://schemas.microsoft.com/office/drawing/2014/main" id="{ADAF3D53-FF35-480D-8CA9-C662D3702A2F}"/>
              </a:ext>
            </a:extLst>
          </p:cNvPr>
          <p:cNvPicPr>
            <a:picLocks noChangeAspect="1"/>
          </p:cNvPicPr>
          <p:nvPr/>
        </p:nvPicPr>
        <p:blipFill>
          <a:blip r:embed="rId6"/>
          <a:stretch>
            <a:fillRect/>
          </a:stretch>
        </p:blipFill>
        <p:spPr>
          <a:xfrm>
            <a:off x="5964659" y="491760"/>
            <a:ext cx="1178445" cy="1983196"/>
          </a:xfrm>
          <a:prstGeom prst="rect">
            <a:avLst/>
          </a:prstGeom>
        </p:spPr>
      </p:pic>
      <p:pic>
        <p:nvPicPr>
          <p:cNvPr id="12" name="Picture 11">
            <a:extLst>
              <a:ext uri="{FF2B5EF4-FFF2-40B4-BE49-F238E27FC236}">
                <a16:creationId xmlns:a16="http://schemas.microsoft.com/office/drawing/2014/main" id="{D9923929-3159-4740-8EB9-A19C84A7BC81}"/>
              </a:ext>
            </a:extLst>
          </p:cNvPr>
          <p:cNvPicPr>
            <a:picLocks noChangeAspect="1"/>
          </p:cNvPicPr>
          <p:nvPr/>
        </p:nvPicPr>
        <p:blipFill>
          <a:blip r:embed="rId7"/>
          <a:stretch>
            <a:fillRect/>
          </a:stretch>
        </p:blipFill>
        <p:spPr>
          <a:xfrm>
            <a:off x="7369861" y="491760"/>
            <a:ext cx="1124797" cy="1983196"/>
          </a:xfrm>
          <a:prstGeom prst="rect">
            <a:avLst/>
          </a:prstGeom>
        </p:spPr>
      </p:pic>
      <p:pic>
        <p:nvPicPr>
          <p:cNvPr id="14" name="Picture 13">
            <a:extLst>
              <a:ext uri="{FF2B5EF4-FFF2-40B4-BE49-F238E27FC236}">
                <a16:creationId xmlns:a16="http://schemas.microsoft.com/office/drawing/2014/main" id="{DC865D09-B8A5-40B5-A9DE-7CEA23996DFC}"/>
              </a:ext>
            </a:extLst>
          </p:cNvPr>
          <p:cNvPicPr>
            <a:picLocks noChangeAspect="1"/>
          </p:cNvPicPr>
          <p:nvPr/>
        </p:nvPicPr>
        <p:blipFill>
          <a:blip r:embed="rId8"/>
          <a:stretch>
            <a:fillRect/>
          </a:stretch>
        </p:blipFill>
        <p:spPr>
          <a:xfrm>
            <a:off x="744208" y="2626871"/>
            <a:ext cx="1167630" cy="2023024"/>
          </a:xfrm>
          <a:prstGeom prst="rect">
            <a:avLst/>
          </a:prstGeom>
        </p:spPr>
      </p:pic>
      <p:pic>
        <p:nvPicPr>
          <p:cNvPr id="16" name="Picture 15">
            <a:extLst>
              <a:ext uri="{FF2B5EF4-FFF2-40B4-BE49-F238E27FC236}">
                <a16:creationId xmlns:a16="http://schemas.microsoft.com/office/drawing/2014/main" id="{57E1A55A-7638-4F1F-93E0-D368B4B61B4A}"/>
              </a:ext>
            </a:extLst>
          </p:cNvPr>
          <p:cNvPicPr>
            <a:picLocks noChangeAspect="1"/>
          </p:cNvPicPr>
          <p:nvPr/>
        </p:nvPicPr>
        <p:blipFill>
          <a:blip r:embed="rId9"/>
          <a:stretch>
            <a:fillRect/>
          </a:stretch>
        </p:blipFill>
        <p:spPr>
          <a:xfrm>
            <a:off x="2064244" y="2626871"/>
            <a:ext cx="1150350" cy="2034863"/>
          </a:xfrm>
          <a:prstGeom prst="rect">
            <a:avLst/>
          </a:prstGeom>
        </p:spPr>
      </p:pic>
      <p:pic>
        <p:nvPicPr>
          <p:cNvPr id="18" name="Picture 17">
            <a:extLst>
              <a:ext uri="{FF2B5EF4-FFF2-40B4-BE49-F238E27FC236}">
                <a16:creationId xmlns:a16="http://schemas.microsoft.com/office/drawing/2014/main" id="{02A8F9B0-81F2-43F4-8E78-F0906BB6DA94}"/>
              </a:ext>
            </a:extLst>
          </p:cNvPr>
          <p:cNvPicPr>
            <a:picLocks noChangeAspect="1"/>
          </p:cNvPicPr>
          <p:nvPr/>
        </p:nvPicPr>
        <p:blipFill>
          <a:blip r:embed="rId10"/>
          <a:stretch>
            <a:fillRect/>
          </a:stretch>
        </p:blipFill>
        <p:spPr>
          <a:xfrm>
            <a:off x="3366170" y="2626870"/>
            <a:ext cx="1149840" cy="2014609"/>
          </a:xfrm>
          <a:prstGeom prst="rect">
            <a:avLst/>
          </a:prstGeom>
        </p:spPr>
      </p:pic>
      <p:pic>
        <p:nvPicPr>
          <p:cNvPr id="20" name="Picture 19">
            <a:extLst>
              <a:ext uri="{FF2B5EF4-FFF2-40B4-BE49-F238E27FC236}">
                <a16:creationId xmlns:a16="http://schemas.microsoft.com/office/drawing/2014/main" id="{2E954CD1-227B-4AB9-89DB-A8C6195E7A0A}"/>
              </a:ext>
            </a:extLst>
          </p:cNvPr>
          <p:cNvPicPr>
            <a:picLocks noChangeAspect="1"/>
          </p:cNvPicPr>
          <p:nvPr/>
        </p:nvPicPr>
        <p:blipFill>
          <a:blip r:embed="rId11"/>
          <a:stretch>
            <a:fillRect/>
          </a:stretch>
        </p:blipFill>
        <p:spPr>
          <a:xfrm>
            <a:off x="4666865" y="2626870"/>
            <a:ext cx="1136973" cy="2014609"/>
          </a:xfrm>
          <a:prstGeom prst="rect">
            <a:avLst/>
          </a:prstGeom>
        </p:spPr>
      </p:pic>
      <p:pic>
        <p:nvPicPr>
          <p:cNvPr id="22" name="Picture 21">
            <a:extLst>
              <a:ext uri="{FF2B5EF4-FFF2-40B4-BE49-F238E27FC236}">
                <a16:creationId xmlns:a16="http://schemas.microsoft.com/office/drawing/2014/main" id="{49ACA608-E902-4743-8FD3-381E96C34A35}"/>
              </a:ext>
            </a:extLst>
          </p:cNvPr>
          <p:cNvPicPr>
            <a:picLocks noChangeAspect="1"/>
          </p:cNvPicPr>
          <p:nvPr/>
        </p:nvPicPr>
        <p:blipFill>
          <a:blip r:embed="rId12"/>
          <a:stretch>
            <a:fillRect/>
          </a:stretch>
        </p:blipFill>
        <p:spPr>
          <a:xfrm>
            <a:off x="5993264" y="2620106"/>
            <a:ext cx="1149840" cy="2029787"/>
          </a:xfrm>
          <a:prstGeom prst="rect">
            <a:avLst/>
          </a:prstGeom>
        </p:spPr>
      </p:pic>
      <p:pic>
        <p:nvPicPr>
          <p:cNvPr id="24" name="Picture 23">
            <a:extLst>
              <a:ext uri="{FF2B5EF4-FFF2-40B4-BE49-F238E27FC236}">
                <a16:creationId xmlns:a16="http://schemas.microsoft.com/office/drawing/2014/main" id="{1E4F1902-F899-4EF8-BD7A-B3B1287874A5}"/>
              </a:ext>
            </a:extLst>
          </p:cNvPr>
          <p:cNvPicPr>
            <a:picLocks noChangeAspect="1"/>
          </p:cNvPicPr>
          <p:nvPr/>
        </p:nvPicPr>
        <p:blipFill>
          <a:blip r:embed="rId13"/>
          <a:stretch>
            <a:fillRect/>
          </a:stretch>
        </p:blipFill>
        <p:spPr>
          <a:xfrm>
            <a:off x="7368925" y="2626870"/>
            <a:ext cx="1114382" cy="1983196"/>
          </a:xfrm>
          <a:prstGeom prst="rect">
            <a:avLst/>
          </a:prstGeom>
        </p:spPr>
      </p:pic>
    </p:spTree>
    <p:extLst>
      <p:ext uri="{BB962C8B-B14F-4D97-AF65-F5344CB8AC3E}">
        <p14:creationId xmlns:p14="http://schemas.microsoft.com/office/powerpoint/2010/main" val="290476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69746B-48FF-4BB2-8697-BB8000A884B8}"/>
              </a:ext>
            </a:extLst>
          </p:cNvPr>
          <p:cNvPicPr>
            <a:picLocks noChangeAspect="1"/>
          </p:cNvPicPr>
          <p:nvPr/>
        </p:nvPicPr>
        <p:blipFill>
          <a:blip r:embed="rId2"/>
          <a:stretch>
            <a:fillRect/>
          </a:stretch>
        </p:blipFill>
        <p:spPr>
          <a:xfrm>
            <a:off x="5951752" y="2571750"/>
            <a:ext cx="1187508" cy="1983342"/>
          </a:xfrm>
          <a:prstGeom prst="rect">
            <a:avLst/>
          </a:prstGeom>
        </p:spPr>
      </p:pic>
      <p:pic>
        <p:nvPicPr>
          <p:cNvPr id="8" name="Picture 7">
            <a:extLst>
              <a:ext uri="{FF2B5EF4-FFF2-40B4-BE49-F238E27FC236}">
                <a16:creationId xmlns:a16="http://schemas.microsoft.com/office/drawing/2014/main" id="{3810830F-3C87-438C-81D2-6E9B712723D0}"/>
              </a:ext>
            </a:extLst>
          </p:cNvPr>
          <p:cNvPicPr>
            <a:picLocks noChangeAspect="1"/>
          </p:cNvPicPr>
          <p:nvPr/>
        </p:nvPicPr>
        <p:blipFill>
          <a:blip r:embed="rId3"/>
          <a:stretch>
            <a:fillRect/>
          </a:stretch>
        </p:blipFill>
        <p:spPr>
          <a:xfrm>
            <a:off x="1858041" y="441017"/>
            <a:ext cx="1287809" cy="2045649"/>
          </a:xfrm>
          <a:prstGeom prst="rect">
            <a:avLst/>
          </a:prstGeom>
        </p:spPr>
      </p:pic>
      <p:pic>
        <p:nvPicPr>
          <p:cNvPr id="10" name="Picture 9">
            <a:extLst>
              <a:ext uri="{FF2B5EF4-FFF2-40B4-BE49-F238E27FC236}">
                <a16:creationId xmlns:a16="http://schemas.microsoft.com/office/drawing/2014/main" id="{55348376-00D4-41ED-9BD9-42617E93C2DC}"/>
              </a:ext>
            </a:extLst>
          </p:cNvPr>
          <p:cNvPicPr>
            <a:picLocks noChangeAspect="1"/>
          </p:cNvPicPr>
          <p:nvPr/>
        </p:nvPicPr>
        <p:blipFill>
          <a:blip r:embed="rId4"/>
          <a:stretch>
            <a:fillRect/>
          </a:stretch>
        </p:blipFill>
        <p:spPr>
          <a:xfrm>
            <a:off x="3211091" y="441017"/>
            <a:ext cx="1287809" cy="2041901"/>
          </a:xfrm>
          <a:prstGeom prst="rect">
            <a:avLst/>
          </a:prstGeom>
        </p:spPr>
      </p:pic>
      <p:pic>
        <p:nvPicPr>
          <p:cNvPr id="12" name="Picture 11">
            <a:extLst>
              <a:ext uri="{FF2B5EF4-FFF2-40B4-BE49-F238E27FC236}">
                <a16:creationId xmlns:a16="http://schemas.microsoft.com/office/drawing/2014/main" id="{6AC069A6-BC8C-4287-BA62-A68B17823990}"/>
              </a:ext>
            </a:extLst>
          </p:cNvPr>
          <p:cNvPicPr>
            <a:picLocks noChangeAspect="1"/>
          </p:cNvPicPr>
          <p:nvPr/>
        </p:nvPicPr>
        <p:blipFill>
          <a:blip r:embed="rId5"/>
          <a:stretch>
            <a:fillRect/>
          </a:stretch>
        </p:blipFill>
        <p:spPr>
          <a:xfrm>
            <a:off x="4564141" y="431999"/>
            <a:ext cx="1309963" cy="2041901"/>
          </a:xfrm>
          <a:prstGeom prst="rect">
            <a:avLst/>
          </a:prstGeom>
        </p:spPr>
      </p:pic>
      <p:pic>
        <p:nvPicPr>
          <p:cNvPr id="14" name="Picture 13">
            <a:extLst>
              <a:ext uri="{FF2B5EF4-FFF2-40B4-BE49-F238E27FC236}">
                <a16:creationId xmlns:a16="http://schemas.microsoft.com/office/drawing/2014/main" id="{ECE88009-7D87-4E30-8AC7-92EC2AD123FE}"/>
              </a:ext>
            </a:extLst>
          </p:cNvPr>
          <p:cNvPicPr>
            <a:picLocks noChangeAspect="1"/>
          </p:cNvPicPr>
          <p:nvPr/>
        </p:nvPicPr>
        <p:blipFill>
          <a:blip r:embed="rId6"/>
          <a:stretch>
            <a:fillRect/>
          </a:stretch>
        </p:blipFill>
        <p:spPr>
          <a:xfrm>
            <a:off x="5917191" y="441017"/>
            <a:ext cx="1313874" cy="2041901"/>
          </a:xfrm>
          <a:prstGeom prst="rect">
            <a:avLst/>
          </a:prstGeom>
        </p:spPr>
      </p:pic>
      <p:pic>
        <p:nvPicPr>
          <p:cNvPr id="16" name="Picture 15">
            <a:extLst>
              <a:ext uri="{FF2B5EF4-FFF2-40B4-BE49-F238E27FC236}">
                <a16:creationId xmlns:a16="http://schemas.microsoft.com/office/drawing/2014/main" id="{7D50CD40-F69E-45ED-8A1E-CD27624E2AA6}"/>
              </a:ext>
            </a:extLst>
          </p:cNvPr>
          <p:cNvPicPr>
            <a:picLocks noChangeAspect="1"/>
          </p:cNvPicPr>
          <p:nvPr/>
        </p:nvPicPr>
        <p:blipFill>
          <a:blip r:embed="rId7"/>
          <a:stretch>
            <a:fillRect/>
          </a:stretch>
        </p:blipFill>
        <p:spPr>
          <a:xfrm>
            <a:off x="7292847" y="441017"/>
            <a:ext cx="1288566" cy="2032883"/>
          </a:xfrm>
          <a:prstGeom prst="rect">
            <a:avLst/>
          </a:prstGeom>
        </p:spPr>
      </p:pic>
      <p:pic>
        <p:nvPicPr>
          <p:cNvPr id="22" name="Picture 21">
            <a:extLst>
              <a:ext uri="{FF2B5EF4-FFF2-40B4-BE49-F238E27FC236}">
                <a16:creationId xmlns:a16="http://schemas.microsoft.com/office/drawing/2014/main" id="{245B308D-1C4F-49D9-BD70-C5C0FEA8809B}"/>
              </a:ext>
            </a:extLst>
          </p:cNvPr>
          <p:cNvPicPr>
            <a:picLocks noChangeAspect="1"/>
          </p:cNvPicPr>
          <p:nvPr/>
        </p:nvPicPr>
        <p:blipFill>
          <a:blip r:embed="rId8"/>
          <a:stretch>
            <a:fillRect/>
          </a:stretch>
        </p:blipFill>
        <p:spPr>
          <a:xfrm>
            <a:off x="562587" y="2546982"/>
            <a:ext cx="1248034" cy="1953017"/>
          </a:xfrm>
          <a:prstGeom prst="rect">
            <a:avLst/>
          </a:prstGeom>
        </p:spPr>
      </p:pic>
      <p:pic>
        <p:nvPicPr>
          <p:cNvPr id="24" name="Picture 23">
            <a:extLst>
              <a:ext uri="{FF2B5EF4-FFF2-40B4-BE49-F238E27FC236}">
                <a16:creationId xmlns:a16="http://schemas.microsoft.com/office/drawing/2014/main" id="{AC67E2EC-27A6-4506-A7ED-4590794AA082}"/>
              </a:ext>
            </a:extLst>
          </p:cNvPr>
          <p:cNvPicPr>
            <a:picLocks noChangeAspect="1"/>
          </p:cNvPicPr>
          <p:nvPr/>
        </p:nvPicPr>
        <p:blipFill>
          <a:blip r:embed="rId9"/>
          <a:stretch>
            <a:fillRect/>
          </a:stretch>
        </p:blipFill>
        <p:spPr>
          <a:xfrm>
            <a:off x="1858041" y="2571750"/>
            <a:ext cx="1287809" cy="2010937"/>
          </a:xfrm>
          <a:prstGeom prst="rect">
            <a:avLst/>
          </a:prstGeom>
        </p:spPr>
      </p:pic>
      <p:pic>
        <p:nvPicPr>
          <p:cNvPr id="26" name="Picture 25">
            <a:extLst>
              <a:ext uri="{FF2B5EF4-FFF2-40B4-BE49-F238E27FC236}">
                <a16:creationId xmlns:a16="http://schemas.microsoft.com/office/drawing/2014/main" id="{2670D832-0501-42D0-8365-AC429EB0F688}"/>
              </a:ext>
            </a:extLst>
          </p:cNvPr>
          <p:cNvPicPr>
            <a:picLocks noChangeAspect="1"/>
          </p:cNvPicPr>
          <p:nvPr/>
        </p:nvPicPr>
        <p:blipFill>
          <a:blip r:embed="rId10"/>
          <a:stretch>
            <a:fillRect/>
          </a:stretch>
        </p:blipFill>
        <p:spPr>
          <a:xfrm>
            <a:off x="3211091" y="2571750"/>
            <a:ext cx="1287809" cy="2008109"/>
          </a:xfrm>
          <a:prstGeom prst="rect">
            <a:avLst/>
          </a:prstGeom>
        </p:spPr>
      </p:pic>
      <p:pic>
        <p:nvPicPr>
          <p:cNvPr id="30" name="Picture 29">
            <a:extLst>
              <a:ext uri="{FF2B5EF4-FFF2-40B4-BE49-F238E27FC236}">
                <a16:creationId xmlns:a16="http://schemas.microsoft.com/office/drawing/2014/main" id="{B1EA8C26-B4A6-405C-8F13-05B8FE629771}"/>
              </a:ext>
            </a:extLst>
          </p:cNvPr>
          <p:cNvPicPr>
            <a:picLocks noChangeAspect="1"/>
          </p:cNvPicPr>
          <p:nvPr/>
        </p:nvPicPr>
        <p:blipFill>
          <a:blip r:embed="rId11"/>
          <a:stretch>
            <a:fillRect/>
          </a:stretch>
        </p:blipFill>
        <p:spPr>
          <a:xfrm>
            <a:off x="529667" y="428265"/>
            <a:ext cx="1313874" cy="2049367"/>
          </a:xfrm>
          <a:prstGeom prst="rect">
            <a:avLst/>
          </a:prstGeom>
        </p:spPr>
      </p:pic>
      <p:pic>
        <p:nvPicPr>
          <p:cNvPr id="32" name="Picture 31">
            <a:extLst>
              <a:ext uri="{FF2B5EF4-FFF2-40B4-BE49-F238E27FC236}">
                <a16:creationId xmlns:a16="http://schemas.microsoft.com/office/drawing/2014/main" id="{04E95A4F-A558-47B3-9734-5A0F4740B1E4}"/>
              </a:ext>
            </a:extLst>
          </p:cNvPr>
          <p:cNvPicPr>
            <a:picLocks noChangeAspect="1"/>
          </p:cNvPicPr>
          <p:nvPr/>
        </p:nvPicPr>
        <p:blipFill>
          <a:blip r:embed="rId12"/>
          <a:stretch>
            <a:fillRect/>
          </a:stretch>
        </p:blipFill>
        <p:spPr>
          <a:xfrm>
            <a:off x="7286980" y="2571749"/>
            <a:ext cx="1294433" cy="2018638"/>
          </a:xfrm>
          <a:prstGeom prst="rect">
            <a:avLst/>
          </a:prstGeom>
        </p:spPr>
      </p:pic>
      <p:pic>
        <p:nvPicPr>
          <p:cNvPr id="34" name="Picture 33">
            <a:extLst>
              <a:ext uri="{FF2B5EF4-FFF2-40B4-BE49-F238E27FC236}">
                <a16:creationId xmlns:a16="http://schemas.microsoft.com/office/drawing/2014/main" id="{D2381916-9005-451C-8866-CD992EF917D2}"/>
              </a:ext>
            </a:extLst>
          </p:cNvPr>
          <p:cNvPicPr>
            <a:picLocks noChangeAspect="1"/>
          </p:cNvPicPr>
          <p:nvPr/>
        </p:nvPicPr>
        <p:blipFill>
          <a:blip r:embed="rId13"/>
          <a:stretch>
            <a:fillRect/>
          </a:stretch>
        </p:blipFill>
        <p:spPr>
          <a:xfrm>
            <a:off x="4577969" y="2546982"/>
            <a:ext cx="1282306" cy="2008109"/>
          </a:xfrm>
          <a:prstGeom prst="rect">
            <a:avLst/>
          </a:prstGeom>
        </p:spPr>
      </p:pic>
    </p:spTree>
    <p:extLst>
      <p:ext uri="{BB962C8B-B14F-4D97-AF65-F5344CB8AC3E}">
        <p14:creationId xmlns:p14="http://schemas.microsoft.com/office/powerpoint/2010/main" val="60330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他们“为自由而战” 中共奖励囚犯网军办法曝光| 五毛| 网军| 囚犯网军| 奖励办法| 小粉红| 希望之声">
            <a:extLst>
              <a:ext uri="{FF2B5EF4-FFF2-40B4-BE49-F238E27FC236}">
                <a16:creationId xmlns:a16="http://schemas.microsoft.com/office/drawing/2014/main" id="{7549E487-02DE-418E-97A5-EAE317BBC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62737"/>
            <a:ext cx="4688400" cy="2637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萬知章on X: &quot;一、幽默是很高级的智慧，而低级的玩笑却是无知和浅薄的表现。  监狱出于改造罪犯的目的，为让服刑人员也能参与到狱政工作之中，每座监狱内都有文化程度中上水平的服刑人员专职从事改造宣传工作，如板报、歌舞表演等宣传形式。  除此以外，最主要的宣传方式 ...">
            <a:extLst>
              <a:ext uri="{FF2B5EF4-FFF2-40B4-BE49-F238E27FC236}">
                <a16:creationId xmlns:a16="http://schemas.microsoft.com/office/drawing/2014/main" id="{2121EACE-894D-4848-9879-A164B0DEA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375" y="662737"/>
            <a:ext cx="2742025" cy="33909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500177-111E-4180-9073-6078CE5EA5C3}"/>
              </a:ext>
            </a:extLst>
          </p:cNvPr>
          <p:cNvSpPr txBox="1"/>
          <p:nvPr/>
        </p:nvSpPr>
        <p:spPr>
          <a:xfrm>
            <a:off x="856800" y="3556800"/>
            <a:ext cx="4348800" cy="954107"/>
          </a:xfrm>
          <a:prstGeom prst="rect">
            <a:avLst/>
          </a:prstGeom>
          <a:noFill/>
        </p:spPr>
        <p:txBody>
          <a:bodyPr wrap="square" rtlCol="0">
            <a:spAutoFit/>
          </a:bodyPr>
          <a:lstStyle/>
          <a:p>
            <a:r>
              <a:rPr lang="en-US" altLang="zh-CN" b="1" dirty="0"/>
              <a:t>For those who don’t speak Chinese: </a:t>
            </a:r>
          </a:p>
          <a:p>
            <a:r>
              <a:rPr lang="en-US" altLang="zh-CN" dirty="0"/>
              <a:t>this basically says the prisoners can reduce their sentence by posting Pro-China comments on Twitter, YouTube and other social medias.</a:t>
            </a:r>
            <a:endParaRPr lang="en-US" dirty="0"/>
          </a:p>
        </p:txBody>
      </p:sp>
    </p:spTree>
    <p:extLst>
      <p:ext uri="{BB962C8B-B14F-4D97-AF65-F5344CB8AC3E}">
        <p14:creationId xmlns:p14="http://schemas.microsoft.com/office/powerpoint/2010/main" val="940821860"/>
      </p:ext>
    </p:extLst>
  </p:cSld>
  <p:clrMapOvr>
    <a:masterClrMapping/>
  </p:clrMapOvr>
</p:sld>
</file>

<file path=ppt/theme/theme1.xml><?xml version="1.0" encoding="utf-8"?>
<a:theme xmlns:a="http://schemas.openxmlformats.org/drawingml/2006/main"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1512</TotalTime>
  <Words>2933</Words>
  <Application>Microsoft Office PowerPoint</Application>
  <PresentationFormat>On-screen Show (16:9)</PresentationFormat>
  <Paragraphs>414</Paragraphs>
  <Slides>89</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Open Sans</vt:lpstr>
      <vt:lpstr>Sora</vt:lpstr>
      <vt:lpstr>Arial</vt:lpstr>
      <vt:lpstr>Nunito Light</vt:lpstr>
      <vt:lpstr>Times New Roman</vt:lpstr>
      <vt:lpstr>Software Engineering Business Plan by Slidesgo</vt:lpstr>
      <vt:lpstr>Introduction to Digital Humanities</vt:lpstr>
      <vt:lpstr>Contents of this Presentation</vt:lpstr>
      <vt:lpstr>Table of contents</vt:lpstr>
      <vt:lpstr>Introduction</vt:lpstr>
      <vt:lpstr>What is our Project?</vt:lpstr>
      <vt:lpstr>What is our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our Project?</vt:lpstr>
      <vt:lpstr>Major Components of this Research</vt:lpstr>
      <vt:lpstr>PowerPoint Presentation</vt:lpstr>
      <vt:lpstr>PowerPoint Presentation</vt:lpstr>
      <vt:lpstr>Methodologies</vt:lpstr>
      <vt:lpstr>What is the most challenging part of this research?</vt:lpstr>
      <vt:lpstr>Building Web Scraping Tools without Breaking the Law</vt:lpstr>
      <vt:lpstr>Building Web Scraping Tools without Breaking the Law</vt:lpstr>
      <vt:lpstr>356,179 rows…</vt:lpstr>
      <vt:lpstr>PowerPoint Presentation</vt:lpstr>
      <vt:lpstr>0. What are the tools and methods used in this research?</vt:lpstr>
      <vt:lpstr>What are the methods used in this research and how do they work?</vt:lpstr>
      <vt:lpstr>1. What is Sentiment Analysis?</vt:lpstr>
      <vt:lpstr>Sentiment Analysis</vt:lpstr>
      <vt:lpstr>Sentiment Analysis</vt:lpstr>
      <vt:lpstr>How does it help with our Research?</vt:lpstr>
      <vt:lpstr>2.1. What is LDA Topic Modeling?</vt:lpstr>
      <vt:lpstr>PowerPoint Presentation</vt:lpstr>
      <vt:lpstr>LDA Topic Modeling</vt:lpstr>
      <vt:lpstr>LDA Topic Modeling</vt:lpstr>
      <vt:lpstr>LDA Topic Modeling</vt:lpstr>
      <vt:lpstr>LDA Topic Modeling</vt:lpstr>
      <vt:lpstr>LDA Topic Modeling</vt:lpstr>
      <vt:lpstr>2.2. What is TF-IDF Score?</vt:lpstr>
      <vt:lpstr>PowerPoint Presentation</vt:lpstr>
      <vt:lpstr>Term Frequency (TF) - Inverse Document Frequency (IDF)</vt:lpstr>
      <vt:lpstr>Term Frequency (TF) - Inverse Document Frequency (IDF)</vt:lpstr>
      <vt:lpstr>Term Frequency (TF) - Inverse Document Frequency (IDF)</vt:lpstr>
      <vt:lpstr>PowerPoint Presentation</vt:lpstr>
      <vt:lpstr>How is it helpful to our project?</vt:lpstr>
      <vt:lpstr>3. What is Principle Component Analysis?</vt:lpstr>
      <vt:lpstr>PowerPoint Presentation</vt:lpstr>
      <vt:lpstr>Principle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this mean?</vt:lpstr>
      <vt:lpstr>What does this mean?</vt:lpstr>
      <vt:lpstr>For Example:   When Elon Musk and I are both talking about money,   the concepts of “Money” would be totally different between us.  Talking about the same topic doesn’t necessarily mean talking about the same thing. </vt:lpstr>
      <vt:lpstr>How is it helpful to our project?</vt:lpstr>
      <vt:lpstr>What is Aspect-Based Analysis?</vt:lpstr>
      <vt:lpstr>Aspect-Based Analysis: </vt:lpstr>
      <vt:lpstr>PowerPoint Presentation</vt:lpstr>
      <vt:lpstr>PowerPoint Presentation</vt:lpstr>
      <vt:lpstr>PowerPoint Presentation</vt:lpstr>
      <vt:lpstr>PowerPoint Presentation</vt:lpstr>
      <vt:lpstr>PowerPoint Presentation</vt:lpstr>
      <vt:lpstr>PowerPoint Presentation</vt:lpstr>
      <vt:lpstr>Examples: “Do you think it is important to have children?” </vt:lpstr>
      <vt:lpstr>Example: Public Spectrum Summary</vt:lpstr>
      <vt:lpstr>PowerPoint Presentation</vt:lpstr>
      <vt:lpstr>PowerPoint Presentation</vt:lpstr>
      <vt:lpstr>PowerPoint Presentation</vt:lpstr>
      <vt:lpstr>PowerPoint Presentation</vt:lpstr>
      <vt:lpstr>PowerPoint Presentation</vt:lpstr>
      <vt:lpstr>PowerPoint Presentation</vt:lpstr>
      <vt:lpstr>Example: Public Spectrum Summary</vt:lpstr>
      <vt:lpstr>Example: Government Spectrum Summary</vt:lpstr>
      <vt:lpstr>PowerPoint Presentation</vt:lpstr>
      <vt:lpstr>PowerPoint Presentation</vt:lpstr>
      <vt:lpstr>PowerPoint Presentation</vt:lpstr>
      <vt:lpstr>PowerPoint Presentation</vt:lpstr>
      <vt:lpstr>PowerPoint Presentation</vt:lpstr>
      <vt:lpstr>What’s Next?</vt:lpstr>
      <vt:lpstr>What we’ll start doing this summer</vt:lpstr>
      <vt:lpstr>And of course, manually check the data to see if there are anything interesting</vt:lpstr>
      <vt:lpstr>Thanks!</vt:lpstr>
      <vt:lpstr>And A Lot Of Coding!!!  Thanks to ChatGPT 3.5, we managed to finish this project just in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Digital Humanities</dc:title>
  <cp:lastModifiedBy>gracepan922@gmail.com</cp:lastModifiedBy>
  <cp:revision>89</cp:revision>
  <dcterms:modified xsi:type="dcterms:W3CDTF">2024-05-22T11:11:55Z</dcterms:modified>
</cp:coreProperties>
</file>